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9"/>
  </p:notesMasterIdLst>
  <p:handoutMasterIdLst>
    <p:handoutMasterId r:id="rId110"/>
  </p:handoutMasterIdLst>
  <p:sldIdLst>
    <p:sldId id="256" r:id="rId2"/>
    <p:sldId id="267" r:id="rId3"/>
    <p:sldId id="261" r:id="rId4"/>
    <p:sldId id="268" r:id="rId5"/>
    <p:sldId id="269" r:id="rId6"/>
    <p:sldId id="270" r:id="rId7"/>
    <p:sldId id="272" r:id="rId8"/>
    <p:sldId id="273" r:id="rId9"/>
    <p:sldId id="271" r:id="rId10"/>
    <p:sldId id="274" r:id="rId11"/>
    <p:sldId id="275" r:id="rId12"/>
    <p:sldId id="276" r:id="rId13"/>
    <p:sldId id="277" r:id="rId14"/>
    <p:sldId id="278" r:id="rId15"/>
    <p:sldId id="279" r:id="rId16"/>
    <p:sldId id="309" r:id="rId17"/>
    <p:sldId id="310" r:id="rId18"/>
    <p:sldId id="311" r:id="rId19"/>
    <p:sldId id="312" r:id="rId20"/>
    <p:sldId id="313" r:id="rId21"/>
    <p:sldId id="281" r:id="rId22"/>
    <p:sldId id="282" r:id="rId23"/>
    <p:sldId id="283"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14" r:id="rId48"/>
    <p:sldId id="373" r:id="rId49"/>
    <p:sldId id="316" r:id="rId50"/>
    <p:sldId id="317" r:id="rId51"/>
    <p:sldId id="318" r:id="rId52"/>
    <p:sldId id="319" r:id="rId53"/>
    <p:sldId id="320" r:id="rId54"/>
    <p:sldId id="321" r:id="rId55"/>
    <p:sldId id="322" r:id="rId56"/>
    <p:sldId id="315"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8" r:id="rId72"/>
    <p:sldId id="339" r:id="rId73"/>
    <p:sldId id="337"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6" r:id="rId100"/>
    <p:sldId id="365" r:id="rId101"/>
    <p:sldId id="367" r:id="rId102"/>
    <p:sldId id="368" r:id="rId103"/>
    <p:sldId id="369" r:id="rId104"/>
    <p:sldId id="370" r:id="rId105"/>
    <p:sldId id="371" r:id="rId106"/>
    <p:sldId id="372" r:id="rId107"/>
    <p:sldId id="284" r:id="rId1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549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72"/>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FD0BC9-AD78-4DF3-B4B7-41193F4129E7}" type="datetimeFigureOut">
              <a:rPr lang="zh-CN" altLang="en-US" smtClean="0"/>
              <a:t>2019/9/20</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7A10C-2C93-4CC3-82E5-C0DF14BBD38B}" type="slidenum">
              <a:rPr lang="zh-CN" altLang="en-US" smtClean="0"/>
              <a:t>‹#›</a:t>
            </a:fld>
            <a:endParaRPr lang="zh-CN" altLang="en-US"/>
          </a:p>
        </p:txBody>
      </p:sp>
    </p:spTree>
    <p:extLst>
      <p:ext uri="{BB962C8B-B14F-4D97-AF65-F5344CB8AC3E}">
        <p14:creationId xmlns:p14="http://schemas.microsoft.com/office/powerpoint/2010/main" val="335729150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C4453-05C5-4C61-BCCC-26FA8F539A9C}" type="datetimeFigureOut">
              <a:rPr lang="zh-CN" altLang="en-US" smtClean="0"/>
              <a:t>2019/9/19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AE85C-51F9-4B03-BA16-69844BCCC213}" type="slidenum">
              <a:rPr lang="zh-CN" altLang="en-US" smtClean="0"/>
              <a:t>‹#›</a:t>
            </a:fld>
            <a:endParaRPr lang="zh-CN" altLang="en-US"/>
          </a:p>
        </p:txBody>
      </p:sp>
    </p:spTree>
    <p:extLst>
      <p:ext uri="{BB962C8B-B14F-4D97-AF65-F5344CB8AC3E}">
        <p14:creationId xmlns:p14="http://schemas.microsoft.com/office/powerpoint/2010/main" val="195203950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aseline="0">
                <a:solidFill>
                  <a:schemeClr val="bg1"/>
                </a:solidFill>
                <a:latin typeface="Times New Roman" panose="02020603050405020304" pitchFamily="18" charset="0"/>
                <a:ea typeface="微软雅黑" panose="020B0503020204020204" pitchFamily="34" charset="-122"/>
              </a:defRPr>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aseline="0">
                <a:solidFill>
                  <a:schemeClr val="bg1"/>
                </a:solidFill>
                <a:latin typeface="Times New Roman" panose="02020603050405020304" pitchFamily="18"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zh-CN" altLang="en-US" dirty="0"/>
          </a:p>
        </p:txBody>
      </p:sp>
      <p:sp>
        <p:nvSpPr>
          <p:cNvPr id="5" name="Footer Placeholder 4"/>
          <p:cNvSpPr>
            <a:spLocks noGrp="1"/>
          </p:cNvSpPr>
          <p:nvPr>
            <p:ph type="ftr" sz="quarter" idx="11"/>
          </p:nvPr>
        </p:nvSpPr>
        <p:spPr/>
        <p:txBody>
          <a:bodyPr/>
          <a:lstStyle/>
          <a:p>
            <a:r>
              <a:rPr lang="zh-CN" altLang="en-US" dirty="0"/>
              <a:t>深度学习 </a:t>
            </a:r>
            <a:r>
              <a:rPr lang="en-US" altLang="zh-CN" dirty="0"/>
              <a:t>— </a:t>
            </a:r>
            <a:r>
              <a:rPr lang="zh-CN" altLang="en-US" dirty="0"/>
              <a:t>简介</a:t>
            </a:r>
          </a:p>
        </p:txBody>
      </p:sp>
      <p:sp>
        <p:nvSpPr>
          <p:cNvPr id="6" name="Slide Number Placeholder 5"/>
          <p:cNvSpPr>
            <a:spLocks noGrp="1"/>
          </p:cNvSpPr>
          <p:nvPr>
            <p:ph type="sldNum" sz="quarter" idx="12"/>
          </p:nvPr>
        </p:nvSpPr>
        <p:spPr/>
        <p:txBody>
          <a:bodyPr/>
          <a:lstStyle/>
          <a:p>
            <a:fld id="{9D7BC5A3-D355-4C8D-AD2C-5AC2CB0B116D}" type="slidenum">
              <a:rPr lang="zh-CN" altLang="en-US" smtClean="0"/>
              <a:t>‹#›</a:t>
            </a:fld>
            <a:endParaRPr lang="zh-CN" altLang="en-US"/>
          </a:p>
        </p:txBody>
      </p:sp>
      <p:pic>
        <p:nvPicPr>
          <p:cNvPr id="7" name="Picture 6"/>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p:blipFill>
        <p:spPr>
          <a:xfrm>
            <a:off x="10869724" y="158046"/>
            <a:ext cx="762106" cy="752887"/>
          </a:xfrm>
          <a:prstGeom prst="rect">
            <a:avLst/>
          </a:prstGeom>
        </p:spPr>
      </p:pic>
    </p:spTree>
    <p:extLst>
      <p:ext uri="{BB962C8B-B14F-4D97-AF65-F5344CB8AC3E}">
        <p14:creationId xmlns:p14="http://schemas.microsoft.com/office/powerpoint/2010/main" val="2488755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latin typeface="Times New Roman" panose="02020603050405020304" pitchFamily="18" charset="0"/>
                <a:ea typeface="微软雅黑" panose="020B0503020204020204" pitchFamily="34" charset="-122"/>
              </a:defRPr>
            </a:lvl1pPr>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p:txBody>
          <a:bodyPr vert="eaVert"/>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Footer Placeholder 4"/>
          <p:cNvSpPr>
            <a:spLocks noGrp="1"/>
          </p:cNvSpPr>
          <p:nvPr>
            <p:ph type="ftr" sz="quarter" idx="11"/>
          </p:nvPr>
        </p:nvSpPr>
        <p:spPr/>
        <p:txBody>
          <a:bodyPr/>
          <a:lstStyle/>
          <a:p>
            <a:r>
              <a:rPr lang="zh-CN" altLang="en-US"/>
              <a:t>深度学习 </a:t>
            </a:r>
            <a:r>
              <a:rPr lang="en-US" altLang="zh-CN"/>
              <a:t>— </a:t>
            </a:r>
            <a:r>
              <a:rPr lang="zh-CN" altLang="en-US"/>
              <a:t>简介</a:t>
            </a:r>
          </a:p>
        </p:txBody>
      </p:sp>
      <p:sp>
        <p:nvSpPr>
          <p:cNvPr id="6" name="Slide Number Placeholder 5"/>
          <p:cNvSpPr>
            <a:spLocks noGrp="1"/>
          </p:cNvSpPr>
          <p:nvPr>
            <p:ph type="sldNum" sz="quarter" idx="12"/>
          </p:nvPr>
        </p:nvSpPr>
        <p:spPr/>
        <p:txBody>
          <a:bodyPr/>
          <a:lstStyle/>
          <a:p>
            <a:fld id="{9D7BC5A3-D355-4C8D-AD2C-5AC2CB0B116D}" type="slidenum">
              <a:rPr lang="zh-CN" altLang="en-US" smtClean="0"/>
              <a:t>‹#›</a:t>
            </a:fld>
            <a:endParaRPr lang="zh-CN" altLang="en-US"/>
          </a:p>
        </p:txBody>
      </p:sp>
    </p:spTree>
    <p:extLst>
      <p:ext uri="{BB962C8B-B14F-4D97-AF65-F5344CB8AC3E}">
        <p14:creationId xmlns:p14="http://schemas.microsoft.com/office/powerpoint/2010/main" val="2274545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28549C"/>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aseline="0">
                <a:solidFill>
                  <a:schemeClr val="bg1"/>
                </a:solidFill>
                <a:latin typeface="Times New Roman" panose="02020603050405020304" pitchFamily="18" charset="0"/>
                <a:ea typeface="微软雅黑" panose="020B0503020204020204" pitchFamily="34" charset="-122"/>
              </a:defRPr>
            </a:lvl1pPr>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Footer Placeholder 4"/>
          <p:cNvSpPr>
            <a:spLocks noGrp="1"/>
          </p:cNvSpPr>
          <p:nvPr>
            <p:ph type="ftr" sz="quarter" idx="11"/>
          </p:nvPr>
        </p:nvSpPr>
        <p:spPr/>
        <p:txBody>
          <a:bodyPr/>
          <a:lstStyle/>
          <a:p>
            <a:r>
              <a:rPr lang="zh-CN" altLang="en-US"/>
              <a:t>深度学习 </a:t>
            </a:r>
            <a:r>
              <a:rPr lang="en-US" altLang="zh-CN"/>
              <a:t>— </a:t>
            </a:r>
            <a:r>
              <a:rPr lang="zh-CN" altLang="en-US"/>
              <a:t>简介</a:t>
            </a:r>
          </a:p>
        </p:txBody>
      </p:sp>
      <p:sp>
        <p:nvSpPr>
          <p:cNvPr id="6" name="Slide Number Placeholder 5"/>
          <p:cNvSpPr>
            <a:spLocks noGrp="1"/>
          </p:cNvSpPr>
          <p:nvPr>
            <p:ph type="sldNum" sz="quarter" idx="12"/>
          </p:nvPr>
        </p:nvSpPr>
        <p:spPr/>
        <p:txBody>
          <a:bodyPr/>
          <a:lstStyle/>
          <a:p>
            <a:fld id="{9D7BC5A3-D355-4C8D-AD2C-5AC2CB0B116D}" type="slidenum">
              <a:rPr lang="zh-CN" altLang="en-US" smtClean="0"/>
              <a:t>‹#›</a:t>
            </a:fld>
            <a:endParaRPr lang="zh-CN" altLang="en-US"/>
          </a:p>
        </p:txBody>
      </p:sp>
    </p:spTree>
    <p:extLst>
      <p:ext uri="{BB962C8B-B14F-4D97-AF65-F5344CB8AC3E}">
        <p14:creationId xmlns:p14="http://schemas.microsoft.com/office/powerpoint/2010/main" val="2366556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1455" y="142876"/>
            <a:ext cx="10947890" cy="768058"/>
          </a:xfrm>
        </p:spPr>
        <p:txBody>
          <a:bodyPr/>
          <a:lstStyle>
            <a:lvl1pPr algn="l">
              <a:defRPr baseline="0">
                <a:solidFill>
                  <a:schemeClr val="bg1"/>
                </a:solidFill>
                <a:latin typeface="Times New Roman" panose="02020603050405020304" pitchFamily="18" charset="0"/>
                <a:ea typeface="微软雅黑" panose="020B0503020204020204" pitchFamily="34" charset="-122"/>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671455" y="1200150"/>
            <a:ext cx="10947890" cy="5313490"/>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Footer Placeholder 4"/>
          <p:cNvSpPr>
            <a:spLocks noGrp="1"/>
          </p:cNvSpPr>
          <p:nvPr>
            <p:ph type="ftr" sz="quarter" idx="11"/>
          </p:nvPr>
        </p:nvSpPr>
        <p:spPr>
          <a:xfrm>
            <a:off x="671455" y="6591003"/>
            <a:ext cx="1355053" cy="213730"/>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stStyle>
          <a:p>
            <a:pPr algn="l"/>
            <a:r>
              <a:rPr lang="zh-CN" altLang="en-US"/>
              <a:t>深度学习 </a:t>
            </a:r>
            <a:r>
              <a:rPr lang="en-US" altLang="zh-CN"/>
              <a:t>— </a:t>
            </a:r>
            <a:r>
              <a:rPr lang="zh-CN" altLang="en-US"/>
              <a:t>简介</a:t>
            </a:r>
            <a:endParaRPr lang="zh-CN" altLang="en-US" dirty="0"/>
          </a:p>
        </p:txBody>
      </p:sp>
      <p:sp>
        <p:nvSpPr>
          <p:cNvPr id="6" name="Slide Number Placeholder 5"/>
          <p:cNvSpPr>
            <a:spLocks noGrp="1"/>
          </p:cNvSpPr>
          <p:nvPr>
            <p:ph type="sldNum" sz="quarter" idx="12"/>
          </p:nvPr>
        </p:nvSpPr>
        <p:spPr>
          <a:xfrm>
            <a:off x="11356323" y="682876"/>
            <a:ext cx="502955" cy="228057"/>
          </a:xfrm>
        </p:spPr>
        <p:txBody>
          <a:bodyPr/>
          <a:lstStyle>
            <a:lvl1pPr>
              <a:defRPr sz="1400" baseline="0">
                <a:solidFill>
                  <a:schemeClr val="bg1"/>
                </a:solidFill>
                <a:latin typeface="Times New Roman" panose="02020603050405020304" pitchFamily="18" charset="0"/>
                <a:ea typeface="微软雅黑" panose="020B0503020204020204" pitchFamily="34" charset="-122"/>
              </a:defRPr>
            </a:lvl1pPr>
          </a:lstStyle>
          <a:p>
            <a:fld id="{9D7BC5A3-D355-4C8D-AD2C-5AC2CB0B116D}" type="slidenum">
              <a:rPr lang="zh-CN" altLang="en-US" smtClean="0"/>
              <a:pPr/>
              <a:t>‹#›</a:t>
            </a:fld>
            <a:endParaRPr lang="zh-CN" altLang="en-US" dirty="0"/>
          </a:p>
        </p:txBody>
      </p:sp>
      <p:cxnSp>
        <p:nvCxnSpPr>
          <p:cNvPr id="9" name="直接连接符 56"/>
          <p:cNvCxnSpPr/>
          <p:nvPr userDrawn="1"/>
        </p:nvCxnSpPr>
        <p:spPr>
          <a:xfrm>
            <a:off x="1" y="988296"/>
            <a:ext cx="7448549" cy="0"/>
          </a:xfrm>
          <a:prstGeom prst="line">
            <a:avLst/>
          </a:prstGeom>
          <a:ln w="12700" cap="rnd">
            <a:gradFill flip="none" rotWithShape="1">
              <a:gsLst>
                <a:gs pos="53312">
                  <a:srgbClr val="C6DCF0"/>
                </a:gs>
                <a:gs pos="30000">
                  <a:schemeClr val="bg1"/>
                </a:gs>
                <a:gs pos="77000">
                  <a:srgbClr val="DCEAF6"/>
                </a:gs>
                <a:gs pos="0">
                  <a:schemeClr val="accent1">
                    <a:lumMod val="45000"/>
                    <a:lumOff val="55000"/>
                    <a:alpha val="96000"/>
                  </a:schemeClr>
                </a:gs>
                <a:gs pos="100000">
                  <a:schemeClr val="bg1">
                    <a:alpha val="0"/>
                  </a:schemeClr>
                </a:gs>
              </a:gsLst>
              <a:lin ang="0" scaled="1"/>
              <a:tileRect/>
            </a:gradFill>
            <a:round/>
            <a:tailEnd type="none" w="sm" len="sm"/>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p:blipFill>
        <p:spPr>
          <a:xfrm>
            <a:off x="10869724" y="158046"/>
            <a:ext cx="762106" cy="752887"/>
          </a:xfrm>
          <a:prstGeom prst="rect">
            <a:avLst/>
          </a:prstGeom>
        </p:spPr>
      </p:pic>
    </p:spTree>
    <p:extLst>
      <p:ext uri="{BB962C8B-B14F-4D97-AF65-F5344CB8AC3E}">
        <p14:creationId xmlns:p14="http://schemas.microsoft.com/office/powerpoint/2010/main" val="182144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aseline="0">
                <a:solidFill>
                  <a:schemeClr val="bg1"/>
                </a:solidFill>
                <a:latin typeface="Times New Roman" panose="02020603050405020304" pitchFamily="18" charset="0"/>
                <a:ea typeface="微软雅黑" panose="020B0503020204020204" pitchFamily="34" charset="-122"/>
              </a:defRPr>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baseline="0">
                <a:solidFill>
                  <a:schemeClr val="tx1">
                    <a:tint val="75000"/>
                  </a:schemeClr>
                </a:solidFill>
                <a:latin typeface="Times New Roman" panose="02020603050405020304" pitchFamily="18"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p>
        </p:txBody>
      </p:sp>
      <p:sp>
        <p:nvSpPr>
          <p:cNvPr id="5" name="Footer Placeholder 4"/>
          <p:cNvSpPr>
            <a:spLocks noGrp="1"/>
          </p:cNvSpPr>
          <p:nvPr>
            <p:ph type="ftr" sz="quarter" idx="11"/>
          </p:nvPr>
        </p:nvSpPr>
        <p:spPr/>
        <p:txBody>
          <a:bodyPr/>
          <a:lstStyle/>
          <a:p>
            <a:r>
              <a:rPr lang="zh-CN" altLang="en-US"/>
              <a:t>深度学习 </a:t>
            </a:r>
            <a:r>
              <a:rPr lang="en-US" altLang="zh-CN"/>
              <a:t>— </a:t>
            </a:r>
            <a:r>
              <a:rPr lang="zh-CN" altLang="en-US"/>
              <a:t>简介</a:t>
            </a:r>
          </a:p>
        </p:txBody>
      </p:sp>
      <p:sp>
        <p:nvSpPr>
          <p:cNvPr id="6" name="Slide Number Placeholder 5"/>
          <p:cNvSpPr>
            <a:spLocks noGrp="1"/>
          </p:cNvSpPr>
          <p:nvPr>
            <p:ph type="sldNum" sz="quarter" idx="12"/>
          </p:nvPr>
        </p:nvSpPr>
        <p:spPr/>
        <p:txBody>
          <a:bodyPr/>
          <a:lstStyle/>
          <a:p>
            <a:fld id="{9D7BC5A3-D355-4C8D-AD2C-5AC2CB0B116D}" type="slidenum">
              <a:rPr lang="zh-CN" altLang="en-US" smtClean="0"/>
              <a:t>‹#›</a:t>
            </a:fld>
            <a:endParaRPr lang="zh-CN" altLang="en-US"/>
          </a:p>
        </p:txBody>
      </p:sp>
    </p:spTree>
    <p:extLst>
      <p:ext uri="{BB962C8B-B14F-4D97-AF65-F5344CB8AC3E}">
        <p14:creationId xmlns:p14="http://schemas.microsoft.com/office/powerpoint/2010/main" val="2155244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latin typeface="Times New Roman" panose="02020603050405020304" pitchFamily="18" charset="0"/>
                <a:ea typeface="微软雅黑" panose="020B0503020204020204" pitchFamily="34" charset="-122"/>
              </a:defRPr>
            </a:lvl1pPr>
          </a:lstStyle>
          <a:p>
            <a:r>
              <a:rPr lang="en-US" altLang="zh-CN" dirty="0"/>
              <a:t>Click to edit Master title style</a:t>
            </a:r>
            <a:endParaRPr lang="zh-CN" altLang="en-US" dirty="0"/>
          </a:p>
        </p:txBody>
      </p:sp>
      <p:sp>
        <p:nvSpPr>
          <p:cNvPr id="3" name="Content Placeholder 2"/>
          <p:cNvSpPr>
            <a:spLocks noGrp="1"/>
          </p:cNvSpPr>
          <p:nvPr>
            <p:ph sz="half" idx="1"/>
          </p:nvPr>
        </p:nvSpPr>
        <p:spPr>
          <a:xfrm>
            <a:off x="838200" y="1825625"/>
            <a:ext cx="5181600" cy="4351338"/>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6172200" y="1825625"/>
            <a:ext cx="5181600" cy="4351338"/>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6" name="Footer Placeholder 5"/>
          <p:cNvSpPr>
            <a:spLocks noGrp="1"/>
          </p:cNvSpPr>
          <p:nvPr>
            <p:ph type="ftr" sz="quarter" idx="11"/>
          </p:nvPr>
        </p:nvSpPr>
        <p:spPr/>
        <p:txBody>
          <a:bodyPr/>
          <a:lstStyle/>
          <a:p>
            <a:r>
              <a:rPr lang="zh-CN" altLang="en-US"/>
              <a:t>深度学习 </a:t>
            </a:r>
            <a:r>
              <a:rPr lang="en-US" altLang="zh-CN"/>
              <a:t>— </a:t>
            </a:r>
            <a:r>
              <a:rPr lang="zh-CN" altLang="en-US"/>
              <a:t>简介</a:t>
            </a:r>
          </a:p>
        </p:txBody>
      </p:sp>
      <p:sp>
        <p:nvSpPr>
          <p:cNvPr id="7" name="Slide Number Placeholder 6"/>
          <p:cNvSpPr>
            <a:spLocks noGrp="1"/>
          </p:cNvSpPr>
          <p:nvPr>
            <p:ph type="sldNum" sz="quarter" idx="12"/>
          </p:nvPr>
        </p:nvSpPr>
        <p:spPr/>
        <p:txBody>
          <a:bodyPr/>
          <a:lstStyle/>
          <a:p>
            <a:fld id="{9D7BC5A3-D355-4C8D-AD2C-5AC2CB0B116D}" type="slidenum">
              <a:rPr lang="zh-CN" altLang="en-US" smtClean="0"/>
              <a:t>‹#›</a:t>
            </a:fld>
            <a:endParaRPr lang="zh-CN" altLang="en-US"/>
          </a:p>
        </p:txBody>
      </p:sp>
    </p:spTree>
    <p:extLst>
      <p:ext uri="{BB962C8B-B14F-4D97-AF65-F5344CB8AC3E}">
        <p14:creationId xmlns:p14="http://schemas.microsoft.com/office/powerpoint/2010/main" val="809003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baseline="0">
                <a:solidFill>
                  <a:schemeClr val="bg1"/>
                </a:solidFill>
                <a:latin typeface="Times New Roman" panose="02020603050405020304" pitchFamily="18"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Edit Master text styles</a:t>
            </a:r>
          </a:p>
        </p:txBody>
      </p:sp>
      <p:sp>
        <p:nvSpPr>
          <p:cNvPr id="4" name="Content Placeholder 3"/>
          <p:cNvSpPr>
            <a:spLocks noGrp="1"/>
          </p:cNvSpPr>
          <p:nvPr>
            <p:ph sz="half" idx="2"/>
          </p:nvPr>
        </p:nvSpPr>
        <p:spPr>
          <a:xfrm>
            <a:off x="839788" y="2505075"/>
            <a:ext cx="5157787" cy="3684588"/>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vl2pPr>
              <a:defRPr baseline="0">
                <a:solidFill>
                  <a:schemeClr val="bg1"/>
                </a:solidFill>
                <a:latin typeface="Times New Roman" panose="02020603050405020304" pitchFamily="18" charset="0"/>
                <a:ea typeface="微软雅黑" panose="020B0503020204020204" pitchFamily="34" charset="-122"/>
              </a:defRPr>
            </a:lvl2pPr>
            <a:lvl3pPr>
              <a:defRPr baseline="0">
                <a:solidFill>
                  <a:schemeClr val="bg1"/>
                </a:solidFill>
                <a:latin typeface="Times New Roman" panose="02020603050405020304" pitchFamily="18" charset="0"/>
                <a:ea typeface="微软雅黑" panose="020B0503020204020204" pitchFamily="34" charset="-122"/>
              </a:defRPr>
            </a:lvl3pPr>
            <a:lvl4pPr>
              <a:defRPr baseline="0">
                <a:solidFill>
                  <a:schemeClr val="bg1"/>
                </a:solidFill>
                <a:latin typeface="Times New Roman" panose="02020603050405020304" pitchFamily="18" charset="0"/>
                <a:ea typeface="微软雅黑" panose="020B0503020204020204" pitchFamily="34" charset="-122"/>
              </a:defRPr>
            </a:lvl4pPr>
            <a:lvl5pPr>
              <a:defRPr baseline="0">
                <a:solidFill>
                  <a:schemeClr val="bg1"/>
                </a:solidFill>
                <a:latin typeface="Times New Roman" panose="02020603050405020304" pitchFamily="18" charset="0"/>
                <a:ea typeface="微软雅黑" panose="020B0503020204020204" pitchFamily="34" charset="-122"/>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lang="en-US" altLang="zh-CN" sz="2400" b="1" kern="1200" baseline="0" dirty="0" smtClean="0">
                <a:solidFill>
                  <a:schemeClr val="bg1"/>
                </a:solidFill>
                <a:latin typeface="Times New Roman" panose="02020603050405020304" pitchFamily="18" charset="0"/>
                <a:ea typeface="微软雅黑" panose="020B0503020204020204" pitchFamily="34"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Edit Master text styles</a:t>
            </a:r>
          </a:p>
        </p:txBody>
      </p:sp>
      <p:sp>
        <p:nvSpPr>
          <p:cNvPr id="6" name="Content Placeholder 5"/>
          <p:cNvSpPr>
            <a:spLocks noGrp="1"/>
          </p:cNvSpPr>
          <p:nvPr>
            <p:ph sz="quarter" idx="4"/>
          </p:nvPr>
        </p:nvSpPr>
        <p:spPr>
          <a:xfrm>
            <a:off x="6172200" y="2505075"/>
            <a:ext cx="5183188" cy="3684588"/>
          </a:xfrm>
        </p:spPr>
        <p:txBody>
          <a:bodyPr/>
          <a:lstStyle>
            <a:lvl1pPr marL="228600" indent="-228600">
              <a:defRPr lang="en-US" altLang="zh-CN" sz="2800" kern="1200" baseline="0" dirty="0" smtClean="0">
                <a:solidFill>
                  <a:schemeClr val="bg1"/>
                </a:solidFill>
                <a:latin typeface="Times New Roman" panose="02020603050405020304" pitchFamily="18" charset="0"/>
                <a:ea typeface="微软雅黑" panose="020B0503020204020204" pitchFamily="34" charset="-122"/>
                <a:cs typeface="+mn-cs"/>
              </a:defRPr>
            </a:lvl1pPr>
            <a:lvl2pPr marL="685800" indent="-228600">
              <a:defRPr lang="en-US" altLang="zh-CN" sz="2400" kern="1200" baseline="0" dirty="0" smtClean="0">
                <a:solidFill>
                  <a:schemeClr val="bg1"/>
                </a:solidFill>
                <a:latin typeface="Times New Roman" panose="02020603050405020304" pitchFamily="18" charset="0"/>
                <a:ea typeface="微软雅黑" panose="020B0503020204020204" pitchFamily="34" charset="-122"/>
                <a:cs typeface="+mn-cs"/>
              </a:defRPr>
            </a:lvl2pPr>
            <a:lvl3pPr>
              <a:defRPr lang="en-US" altLang="zh-CN" sz="2000" kern="1200" baseline="0" dirty="0" smtClean="0">
                <a:solidFill>
                  <a:schemeClr val="bg1"/>
                </a:solidFill>
                <a:latin typeface="Times New Roman" panose="02020603050405020304" pitchFamily="18" charset="0"/>
                <a:ea typeface="微软雅黑" panose="020B0503020204020204" pitchFamily="34" charset="-122"/>
                <a:cs typeface="+mn-cs"/>
              </a:defRPr>
            </a:lvl3pPr>
            <a:lvl4pPr>
              <a:defRPr lang="en-US" altLang="zh-CN" sz="1800" kern="1200" baseline="0" dirty="0" smtClean="0">
                <a:solidFill>
                  <a:schemeClr val="bg1"/>
                </a:solidFill>
                <a:latin typeface="Times New Roman" panose="02020603050405020304" pitchFamily="18" charset="0"/>
                <a:ea typeface="微软雅黑" panose="020B0503020204020204" pitchFamily="34" charset="-122"/>
                <a:cs typeface="+mn-cs"/>
              </a:defRPr>
            </a:lvl4pPr>
            <a:lvl5pPr>
              <a:defRPr lang="zh-CN" altLang="en-US" sz="1800" kern="1200" baseline="0" dirty="0">
                <a:solidFill>
                  <a:schemeClr val="bg1"/>
                </a:solidFill>
                <a:latin typeface="Times New Roman" panose="02020603050405020304" pitchFamily="18" charset="0"/>
                <a:ea typeface="微软雅黑" panose="020B0503020204020204" pitchFamily="34" charset="-122"/>
                <a:cs typeface="+mn-cs"/>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zh-CN"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8" name="Footer Placeholder 7"/>
          <p:cNvSpPr>
            <a:spLocks noGrp="1"/>
          </p:cNvSpPr>
          <p:nvPr>
            <p:ph type="ftr" sz="quarter" idx="11"/>
          </p:nvPr>
        </p:nvSpPr>
        <p:spPr/>
        <p:txBody>
          <a:bodyPr/>
          <a:lstStyle/>
          <a:p>
            <a:r>
              <a:rPr lang="zh-CN" altLang="en-US"/>
              <a:t>深度学习 </a:t>
            </a:r>
            <a:r>
              <a:rPr lang="en-US" altLang="zh-CN"/>
              <a:t>— </a:t>
            </a:r>
            <a:r>
              <a:rPr lang="zh-CN" altLang="en-US"/>
              <a:t>简介</a:t>
            </a:r>
          </a:p>
        </p:txBody>
      </p:sp>
      <p:sp>
        <p:nvSpPr>
          <p:cNvPr id="9" name="Slide Number Placeholder 8"/>
          <p:cNvSpPr>
            <a:spLocks noGrp="1"/>
          </p:cNvSpPr>
          <p:nvPr>
            <p:ph type="sldNum" sz="quarter" idx="12"/>
          </p:nvPr>
        </p:nvSpPr>
        <p:spPr/>
        <p:txBody>
          <a:bodyPr/>
          <a:lstStyle/>
          <a:p>
            <a:fld id="{9D7BC5A3-D355-4C8D-AD2C-5AC2CB0B116D}" type="slidenum">
              <a:rPr lang="zh-CN" altLang="en-US" smtClean="0"/>
              <a:t>‹#›</a:t>
            </a:fld>
            <a:endParaRPr lang="zh-CN" altLang="en-US"/>
          </a:p>
        </p:txBody>
      </p:sp>
    </p:spTree>
    <p:extLst>
      <p:ext uri="{BB962C8B-B14F-4D97-AF65-F5344CB8AC3E}">
        <p14:creationId xmlns:p14="http://schemas.microsoft.com/office/powerpoint/2010/main" val="3163135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zh-CN" altLang="en-US" sz="4400" kern="1200" baseline="0" dirty="0">
                <a:solidFill>
                  <a:schemeClr val="bg1"/>
                </a:solidFill>
                <a:latin typeface="Times New Roman" panose="02020603050405020304" pitchFamily="18" charset="0"/>
                <a:ea typeface="微软雅黑" panose="020B0503020204020204" pitchFamily="34" charset="-122"/>
                <a:cs typeface="+mj-cs"/>
              </a:defRPr>
            </a:lvl1pPr>
          </a:lstStyle>
          <a:p>
            <a:r>
              <a:rPr lang="en-US" altLang="zh-CN" dirty="0"/>
              <a:t>Click to edit Master title style</a:t>
            </a:r>
            <a:endParaRPr lang="zh-CN" altLang="en-US" dirty="0"/>
          </a:p>
        </p:txBody>
      </p:sp>
      <p:sp>
        <p:nvSpPr>
          <p:cNvPr id="4" name="Footer Placeholder 3"/>
          <p:cNvSpPr>
            <a:spLocks noGrp="1"/>
          </p:cNvSpPr>
          <p:nvPr>
            <p:ph type="ftr" sz="quarter" idx="11"/>
          </p:nvPr>
        </p:nvSpPr>
        <p:spPr/>
        <p:txBody>
          <a:bodyPr/>
          <a:lstStyle/>
          <a:p>
            <a:r>
              <a:rPr lang="zh-CN" altLang="en-US"/>
              <a:t>深度学习 </a:t>
            </a:r>
            <a:r>
              <a:rPr lang="en-US" altLang="zh-CN"/>
              <a:t>— </a:t>
            </a:r>
            <a:r>
              <a:rPr lang="zh-CN" altLang="en-US"/>
              <a:t>简介</a:t>
            </a:r>
          </a:p>
        </p:txBody>
      </p:sp>
      <p:sp>
        <p:nvSpPr>
          <p:cNvPr id="5" name="Slide Number Placeholder 4"/>
          <p:cNvSpPr>
            <a:spLocks noGrp="1"/>
          </p:cNvSpPr>
          <p:nvPr>
            <p:ph type="sldNum" sz="quarter" idx="12"/>
          </p:nvPr>
        </p:nvSpPr>
        <p:spPr/>
        <p:txBody>
          <a:bodyPr/>
          <a:lstStyle/>
          <a:p>
            <a:fld id="{9D7BC5A3-D355-4C8D-AD2C-5AC2CB0B116D}" type="slidenum">
              <a:rPr lang="zh-CN" altLang="en-US" smtClean="0"/>
              <a:t>‹#›</a:t>
            </a:fld>
            <a:endParaRPr lang="zh-CN" altLang="en-US"/>
          </a:p>
        </p:txBody>
      </p:sp>
    </p:spTree>
    <p:extLst>
      <p:ext uri="{BB962C8B-B14F-4D97-AF65-F5344CB8AC3E}">
        <p14:creationId xmlns:p14="http://schemas.microsoft.com/office/powerpoint/2010/main" val="959901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28549C"/>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71456" y="6590549"/>
            <a:ext cx="2057399" cy="214184"/>
          </a:xfrm>
        </p:spPr>
        <p:txBody>
          <a:bodyPr/>
          <a:lstStyle>
            <a:lvl1pPr>
              <a:defRPr baseline="0">
                <a:solidFill>
                  <a:schemeClr val="bg1"/>
                </a:solidFill>
                <a:latin typeface="Times New Roman" panose="02020603050405020304" pitchFamily="18" charset="0"/>
                <a:ea typeface="微软雅黑" panose="020B0503020204020204" pitchFamily="34" charset="-122"/>
              </a:defRPr>
            </a:lvl1pPr>
          </a:lstStyle>
          <a:p>
            <a:pPr algn="l"/>
            <a:r>
              <a:rPr lang="zh-CN" altLang="en-US"/>
              <a:t>深度学习 </a:t>
            </a:r>
            <a:r>
              <a:rPr lang="en-US" altLang="zh-CN"/>
              <a:t>— </a:t>
            </a:r>
            <a:r>
              <a:rPr lang="zh-CN" altLang="en-US"/>
              <a:t>简介</a:t>
            </a:r>
            <a:endParaRPr lang="zh-CN" altLang="en-US" dirty="0"/>
          </a:p>
        </p:txBody>
      </p:sp>
      <p:sp>
        <p:nvSpPr>
          <p:cNvPr id="4" name="Slide Number Placeholder 3"/>
          <p:cNvSpPr>
            <a:spLocks noGrp="1"/>
          </p:cNvSpPr>
          <p:nvPr>
            <p:ph type="sldNum" sz="quarter" idx="12"/>
          </p:nvPr>
        </p:nvSpPr>
        <p:spPr>
          <a:xfrm>
            <a:off x="11356323" y="707898"/>
            <a:ext cx="475035" cy="203035"/>
          </a:xfrm>
          <a:noFill/>
        </p:spPr>
        <p:txBody>
          <a:bodyPr/>
          <a:lstStyle>
            <a:lvl1pPr>
              <a:defRPr sz="1400" baseline="0">
                <a:solidFill>
                  <a:schemeClr val="bg1"/>
                </a:solidFill>
                <a:latin typeface="Times New Roman" panose="02020603050405020304" pitchFamily="18" charset="0"/>
                <a:ea typeface="微软雅黑" panose="020B0503020204020204" pitchFamily="34" charset="-122"/>
              </a:defRPr>
            </a:lvl1pPr>
          </a:lstStyle>
          <a:p>
            <a:fld id="{9D7BC5A3-D355-4C8D-AD2C-5AC2CB0B116D}" type="slidenum">
              <a:rPr lang="zh-CN" altLang="en-US" smtClean="0"/>
              <a:pPr/>
              <a:t>‹#›</a:t>
            </a:fld>
            <a:endParaRPr lang="zh-CN" altLang="en-US" dirty="0"/>
          </a:p>
        </p:txBody>
      </p:sp>
      <p:pic>
        <p:nvPicPr>
          <p:cNvPr id="8" name="Picture 7"/>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652" b="95833" l="805" r="50302"/>
                    </a14:imgEffect>
                  </a14:imgLayer>
                </a14:imgProps>
              </a:ext>
            </a:extLst>
          </a:blip>
          <a:srcRect l="1834" t="5944" r="52105" b="8391"/>
          <a:stretch/>
        </p:blipFill>
        <p:spPr>
          <a:xfrm>
            <a:off x="10869724" y="158046"/>
            <a:ext cx="762106" cy="752887"/>
          </a:xfrm>
          <a:prstGeom prst="rect">
            <a:avLst/>
          </a:prstGeom>
        </p:spPr>
      </p:pic>
    </p:spTree>
    <p:extLst>
      <p:ext uri="{BB962C8B-B14F-4D97-AF65-F5344CB8AC3E}">
        <p14:creationId xmlns:p14="http://schemas.microsoft.com/office/powerpoint/2010/main" val="194929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aseline="0">
                <a:solidFill>
                  <a:schemeClr val="bg1"/>
                </a:solidFill>
                <a:latin typeface="Times New Roman" panose="02020603050405020304" pitchFamily="18" charset="0"/>
                <a:ea typeface="微软雅黑" panose="020B0503020204020204" pitchFamily="34" charset="-122"/>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5183188" y="987425"/>
            <a:ext cx="6172200" cy="4873625"/>
          </a:xfrm>
        </p:spPr>
        <p:txBody>
          <a:bodyPr/>
          <a:lstStyle>
            <a:lvl1pPr>
              <a:defRPr sz="3200" baseline="0">
                <a:solidFill>
                  <a:schemeClr val="bg1"/>
                </a:solidFill>
                <a:latin typeface="Times New Roman" panose="02020603050405020304" pitchFamily="18" charset="0"/>
                <a:ea typeface="微软雅黑" panose="020B0503020204020204" pitchFamily="34" charset="-122"/>
              </a:defRPr>
            </a:lvl1pPr>
            <a:lvl2pPr>
              <a:defRPr sz="2800" baseline="0">
                <a:solidFill>
                  <a:schemeClr val="bg1"/>
                </a:solidFill>
                <a:latin typeface="Times New Roman" panose="02020603050405020304" pitchFamily="18" charset="0"/>
                <a:ea typeface="微软雅黑" panose="020B0503020204020204" pitchFamily="34" charset="-122"/>
              </a:defRPr>
            </a:lvl2pPr>
            <a:lvl3pPr>
              <a:defRPr sz="2400" baseline="0">
                <a:solidFill>
                  <a:schemeClr val="bg1"/>
                </a:solidFill>
                <a:latin typeface="Times New Roman" panose="02020603050405020304" pitchFamily="18" charset="0"/>
                <a:ea typeface="微软雅黑" panose="020B0503020204020204" pitchFamily="34" charset="-122"/>
              </a:defRPr>
            </a:lvl3pPr>
            <a:lvl4pPr>
              <a:defRPr sz="2000" baseline="0">
                <a:solidFill>
                  <a:schemeClr val="bg1"/>
                </a:solidFill>
                <a:latin typeface="Times New Roman" panose="02020603050405020304" pitchFamily="18" charset="0"/>
                <a:ea typeface="微软雅黑" panose="020B0503020204020204" pitchFamily="34" charset="-122"/>
              </a:defRPr>
            </a:lvl4pPr>
            <a:lvl5pPr>
              <a:defRPr sz="2000" baseline="0">
                <a:solidFill>
                  <a:schemeClr val="bg1"/>
                </a:solidFill>
                <a:latin typeface="Times New Roman" panose="02020603050405020304" pitchFamily="18" charset="0"/>
                <a:ea typeface="微软雅黑" panose="020B0503020204020204" pitchFamily="34" charset="-122"/>
              </a:defRPr>
            </a:lvl5pPr>
            <a:lvl6pPr>
              <a:defRPr sz="2000"/>
            </a:lvl6pPr>
            <a:lvl7pPr>
              <a:defRPr sz="2000"/>
            </a:lvl7pPr>
            <a:lvl8pPr>
              <a:defRPr sz="2000"/>
            </a:lvl8pPr>
            <a:lvl9pPr>
              <a:defRPr sz="2000"/>
            </a:lvl9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aseline="0">
                <a:solidFill>
                  <a:schemeClr val="bg1"/>
                </a:solidFill>
                <a:latin typeface="Times New Roman" panose="02020603050405020304" pitchFamily="18"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a:t>Edit Master text styles</a:t>
            </a:r>
          </a:p>
        </p:txBody>
      </p:sp>
      <p:sp>
        <p:nvSpPr>
          <p:cNvPr id="6" name="Footer Placeholder 5"/>
          <p:cNvSpPr>
            <a:spLocks noGrp="1"/>
          </p:cNvSpPr>
          <p:nvPr>
            <p:ph type="ftr" sz="quarter" idx="11"/>
          </p:nvPr>
        </p:nvSpPr>
        <p:spPr/>
        <p:txBody>
          <a:bodyPr/>
          <a:lstStyle/>
          <a:p>
            <a:r>
              <a:rPr lang="zh-CN" altLang="en-US"/>
              <a:t>深度学习 </a:t>
            </a:r>
            <a:r>
              <a:rPr lang="en-US" altLang="zh-CN"/>
              <a:t>— </a:t>
            </a:r>
            <a:r>
              <a:rPr lang="zh-CN" altLang="en-US"/>
              <a:t>简介</a:t>
            </a:r>
          </a:p>
        </p:txBody>
      </p:sp>
      <p:sp>
        <p:nvSpPr>
          <p:cNvPr id="7" name="Slide Number Placeholder 6"/>
          <p:cNvSpPr>
            <a:spLocks noGrp="1"/>
          </p:cNvSpPr>
          <p:nvPr>
            <p:ph type="sldNum" sz="quarter" idx="12"/>
          </p:nvPr>
        </p:nvSpPr>
        <p:spPr/>
        <p:txBody>
          <a:bodyPr/>
          <a:lstStyle/>
          <a:p>
            <a:fld id="{9D7BC5A3-D355-4C8D-AD2C-5AC2CB0B116D}" type="slidenum">
              <a:rPr lang="zh-CN" altLang="en-US" smtClean="0"/>
              <a:t>‹#›</a:t>
            </a:fld>
            <a:endParaRPr lang="zh-CN" altLang="en-US"/>
          </a:p>
        </p:txBody>
      </p:sp>
    </p:spTree>
    <p:extLst>
      <p:ext uri="{BB962C8B-B14F-4D97-AF65-F5344CB8AC3E}">
        <p14:creationId xmlns:p14="http://schemas.microsoft.com/office/powerpoint/2010/main" val="55540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28549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aseline="0">
                <a:solidFill>
                  <a:schemeClr val="bg1"/>
                </a:solidFill>
                <a:latin typeface="Times New Roman" panose="02020603050405020304" pitchFamily="18" charset="0"/>
                <a:ea typeface="微软雅黑" panose="020B0503020204020204" pitchFamily="34" charset="-122"/>
              </a:defRPr>
            </a:lvl1pPr>
          </a:lstStyle>
          <a:p>
            <a:r>
              <a:rPr lang="en-US" altLang="zh-CN" dirty="0"/>
              <a:t>Click to edit Master title style</a:t>
            </a:r>
            <a:endParaRPr lang="zh-CN" alt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aseline="0">
                <a:solidFill>
                  <a:schemeClr val="bg1"/>
                </a:solidFill>
                <a:latin typeface="Times New Roman" panose="02020603050405020304" pitchFamily="18"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a:t>Edit Master text styles</a:t>
            </a:r>
          </a:p>
        </p:txBody>
      </p:sp>
      <p:sp>
        <p:nvSpPr>
          <p:cNvPr id="6" name="Footer Placeholder 5"/>
          <p:cNvSpPr>
            <a:spLocks noGrp="1"/>
          </p:cNvSpPr>
          <p:nvPr>
            <p:ph type="ftr" sz="quarter" idx="11"/>
          </p:nvPr>
        </p:nvSpPr>
        <p:spPr/>
        <p:txBody>
          <a:bodyPr/>
          <a:lstStyle/>
          <a:p>
            <a:r>
              <a:rPr lang="zh-CN" altLang="en-US"/>
              <a:t>深度学习 </a:t>
            </a:r>
            <a:r>
              <a:rPr lang="en-US" altLang="zh-CN"/>
              <a:t>— </a:t>
            </a:r>
            <a:r>
              <a:rPr lang="zh-CN" altLang="en-US"/>
              <a:t>简介</a:t>
            </a:r>
          </a:p>
        </p:txBody>
      </p:sp>
      <p:sp>
        <p:nvSpPr>
          <p:cNvPr id="7" name="Slide Number Placeholder 6"/>
          <p:cNvSpPr>
            <a:spLocks noGrp="1"/>
          </p:cNvSpPr>
          <p:nvPr>
            <p:ph type="sldNum" sz="quarter" idx="12"/>
          </p:nvPr>
        </p:nvSpPr>
        <p:spPr/>
        <p:txBody>
          <a:bodyPr/>
          <a:lstStyle/>
          <a:p>
            <a:fld id="{9D7BC5A3-D355-4C8D-AD2C-5AC2CB0B116D}" type="slidenum">
              <a:rPr lang="zh-CN" altLang="en-US" smtClean="0"/>
              <a:t>‹#›</a:t>
            </a:fld>
            <a:endParaRPr lang="zh-CN" altLang="en-US"/>
          </a:p>
        </p:txBody>
      </p:sp>
    </p:spTree>
    <p:extLst>
      <p:ext uri="{BB962C8B-B14F-4D97-AF65-F5344CB8AC3E}">
        <p14:creationId xmlns:p14="http://schemas.microsoft.com/office/powerpoint/2010/main" val="2148087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549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深度学习 </a:t>
            </a:r>
            <a:r>
              <a:rPr lang="en-US" altLang="zh-CN"/>
              <a:t>— </a:t>
            </a:r>
            <a:r>
              <a:rPr lang="zh-CN" altLang="en-US"/>
              <a:t>简介</a:t>
            </a:r>
            <a:endParaRPr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BC5A3-D355-4C8D-AD2C-5AC2CB0B116D}" type="slidenum">
              <a:rPr lang="zh-CN" altLang="en-US" smtClean="0"/>
              <a:t>‹#›</a:t>
            </a:fld>
            <a:endParaRPr lang="zh-CN" altLang="en-US"/>
          </a:p>
        </p:txBody>
      </p:sp>
    </p:spTree>
    <p:extLst>
      <p:ext uri="{BB962C8B-B14F-4D97-AF65-F5344CB8AC3E}">
        <p14:creationId xmlns:p14="http://schemas.microsoft.com/office/powerpoint/2010/main" val="16007548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baseline="0">
          <a:solidFill>
            <a:schemeClr val="bg1"/>
          </a:solidFill>
          <a:latin typeface="Times New Roman" panose="02020603050405020304" pitchFamily="18" charset="0"/>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1"/>
          </a:solidFill>
          <a:latin typeface="Times New Roman" panose="02020603050405020304" pitchFamily="18"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1"/>
          </a:solidFill>
          <a:latin typeface="Times New Roman" panose="02020603050405020304" pitchFamily="18"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Times New Roman" panose="020206030504050203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GIF"/><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深度学习 </a:t>
            </a:r>
            <a:r>
              <a:rPr lang="en-US" altLang="zh-CN" dirty="0"/>
              <a:t>— </a:t>
            </a:r>
            <a:r>
              <a:rPr lang="zh-CN" altLang="en-US" dirty="0"/>
              <a:t>基础</a:t>
            </a:r>
          </a:p>
        </p:txBody>
      </p:sp>
      <p:sp>
        <p:nvSpPr>
          <p:cNvPr id="3" name="Subtitle 2"/>
          <p:cNvSpPr>
            <a:spLocks noGrp="1"/>
          </p:cNvSpPr>
          <p:nvPr>
            <p:ph type="subTitle" idx="1"/>
          </p:nvPr>
        </p:nvSpPr>
        <p:spPr/>
        <p:txBody>
          <a:bodyPr>
            <a:normAutofit/>
          </a:bodyPr>
          <a:lstStyle/>
          <a:p>
            <a:r>
              <a:rPr lang="zh-CN" altLang="en-US" dirty="0"/>
              <a:t> </a:t>
            </a:r>
            <a:endParaRPr lang="en-US" altLang="zh-CN" dirty="0"/>
          </a:p>
          <a:p>
            <a:r>
              <a:rPr lang="zh-CN" altLang="en-US" dirty="0"/>
              <a:t>中国科学技术大学  </a:t>
            </a:r>
            <a:r>
              <a:rPr lang="en-US" altLang="zh-CN" dirty="0"/>
              <a:t>|  </a:t>
            </a:r>
            <a:r>
              <a:rPr lang="zh-CN" altLang="en-US" dirty="0"/>
              <a:t>大数据学院</a:t>
            </a:r>
            <a:r>
              <a:rPr lang="en-US" altLang="zh-CN" dirty="0"/>
              <a:t>  |  </a:t>
            </a:r>
            <a:r>
              <a:rPr lang="zh-CN" altLang="en-US" dirty="0"/>
              <a:t>连德富</a:t>
            </a:r>
            <a:endParaRPr lang="en-US" altLang="zh-CN" dirty="0"/>
          </a:p>
          <a:p>
            <a:r>
              <a:rPr lang="en-US" altLang="zh-CN" dirty="0"/>
              <a:t>dove.ustc@gmail.com</a:t>
            </a: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t>1</a:t>
            </a:fld>
            <a:endParaRPr lang="zh-CN" altLang="en-US"/>
          </a:p>
        </p:txBody>
      </p:sp>
    </p:spTree>
    <p:extLst>
      <p:ext uri="{BB962C8B-B14F-4D97-AF65-F5344CB8AC3E}">
        <p14:creationId xmlns:p14="http://schemas.microsoft.com/office/powerpoint/2010/main" val="320824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向量范数</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函数</a:t>
                </a:r>
                <a14:m>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i="1" dirty="0">
                        <a:latin typeface="Cambria Math" panose="02040503050406030204" pitchFamily="18" charset="0"/>
                      </a:rPr>
                      <m:t>)</m:t>
                    </m:r>
                  </m:oMath>
                </a14:m>
                <a:r>
                  <a:rPr lang="zh-CN" altLang="en-US" dirty="0"/>
                  <a:t>度量向量</a:t>
                </a:r>
                <a14:m>
                  <m:oMath xmlns:m="http://schemas.openxmlformats.org/officeDocument/2006/math">
                    <m:r>
                      <a:rPr lang="en-US" altLang="zh-CN" b="1" i="1" smtClean="0">
                        <a:latin typeface="Cambria Math" panose="02040503050406030204" pitchFamily="18" charset="0"/>
                      </a:rPr>
                      <m:t>𝒙</m:t>
                    </m:r>
                  </m:oMath>
                </a14:m>
                <a:r>
                  <a:rPr lang="zh-CN" altLang="en-US" dirty="0"/>
                  <a:t>的大小</a:t>
                </a:r>
                <a:endParaRPr lang="en-US" altLang="zh-CN" dirty="0"/>
              </a:p>
              <a:p>
                <a:r>
                  <a:rPr lang="zh-CN" altLang="en-US" dirty="0"/>
                  <a:t>类似于零点和向量对应空间中点的距离，满足</a:t>
                </a:r>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  </m:t>
                    </m:r>
                    <m:r>
                      <a:rPr lang="zh-CN" altLang="en-US" i="1">
                        <a:latin typeface="Cambria Math" panose="02040503050406030204" pitchFamily="18" charset="0"/>
                      </a:rPr>
                      <m:t>而且</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oMath>
                </a14:m>
                <a:endParaRPr lang="en-US" altLang="zh-CN" b="0"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oMath>
                </a14:m>
                <a:endParaRPr lang="en-US" altLang="zh-CN" b="0" dirty="0"/>
              </a:p>
              <a:p>
                <a:pPr lvl="1"/>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ℝ</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e>
                    </m:d>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𝐿</m:t>
                        </m:r>
                      </m:e>
                      <m:sup>
                        <m:r>
                          <a:rPr lang="en-US" altLang="zh-CN" b="0" i="1" smtClean="0">
                            <a:latin typeface="Cambria Math" panose="02040503050406030204" pitchFamily="18" charset="0"/>
                          </a:rPr>
                          <m:t>𝑝</m:t>
                        </m:r>
                      </m:sup>
                    </m:sSup>
                  </m:oMath>
                </a14:m>
                <a:r>
                  <a:rPr lang="zh-CN" altLang="en-US" dirty="0"/>
                  <a:t> </a:t>
                </a:r>
                <a:r>
                  <a:rPr lang="en-US" altLang="zh-CN" dirty="0"/>
                  <a:t>norm</a:t>
                </a:r>
              </a:p>
              <a:p>
                <a:pPr lvl="1"/>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𝑝</m:t>
                                    </m:r>
                                  </m:sup>
                                </m:sSup>
                              </m:e>
                            </m:nary>
                          </m:e>
                        </m:d>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𝑝</m:t>
                            </m:r>
                          </m:den>
                        </m:f>
                      </m:sup>
                    </m:sSup>
                  </m:oMath>
                </a14:m>
                <a:endParaRPr lang="en-US" altLang="zh-CN" dirty="0"/>
              </a:p>
              <a:p>
                <a:r>
                  <a:rPr lang="zh-CN" altLang="en-US" dirty="0"/>
                  <a:t>最常见的</a:t>
                </a:r>
                <a:r>
                  <a:rPr lang="en-US" altLang="zh-CN" dirty="0"/>
                  <a:t>2-</a:t>
                </a:r>
                <a:r>
                  <a:rPr lang="zh-CN" altLang="en-US" dirty="0"/>
                  <a:t>范数，</a:t>
                </a:r>
                <a:r>
                  <a:rPr lang="en-US" altLang="zh-CN" dirty="0"/>
                  <a:t>p=2</a:t>
                </a:r>
              </a:p>
              <a:p>
                <a:r>
                  <a:rPr lang="en-US" altLang="zh-CN" dirty="0"/>
                  <a:t>L1</a:t>
                </a:r>
                <a:r>
                  <a:rPr lang="zh-CN" altLang="en-US" dirty="0"/>
                  <a:t>范数，</a:t>
                </a:r>
                <a:r>
                  <a:rPr lang="en-US" altLang="zh-CN" dirty="0"/>
                  <a:t>p=1: </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nary>
                  </m:oMath>
                </a14:m>
                <a:endParaRPr lang="en-US" altLang="zh-CN" dirty="0"/>
              </a:p>
              <a:p>
                <a:r>
                  <a:rPr lang="zh-CN" altLang="en-US" dirty="0"/>
                  <a:t>最大范数，</a:t>
                </a:r>
                <a:r>
                  <a:rPr lang="en-US" altLang="zh-CN" dirty="0"/>
                  <a:t>p</a:t>
                </a:r>
                <a:r>
                  <a:rPr lang="zh-CN" altLang="en-US" dirty="0"/>
                  <a:t>等于无穷大：</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sub>
                        <m:r>
                          <a:rPr lang="en-US" altLang="zh-CN" i="1">
                            <a:latin typeface="Cambria Math" panose="02040503050406030204" pitchFamily="18" charset="0"/>
                            <a:ea typeface="Cambria Math" panose="02040503050406030204" pitchFamily="18" charset="0"/>
                          </a:rPr>
                          <m:t>∞</m:t>
                        </m:r>
                      </m:sub>
                    </m:sSub>
                    <m:r>
                      <a:rPr lang="en-US" altLang="zh-CN" b="0" i="0" smtClean="0">
                        <a:latin typeface="Cambria Math" panose="02040503050406030204" pitchFamily="18" charset="0"/>
                      </a:rPr>
                      <m:t>=</m:t>
                    </m:r>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𝑖</m:t>
                        </m:r>
                      </m:lim>
                    </m:limLow>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10</a:t>
            </a:fld>
            <a:endParaRPr lang="zh-CN" altLang="en-US" dirty="0"/>
          </a:p>
        </p:txBody>
      </p:sp>
    </p:spTree>
    <p:extLst>
      <p:ext uri="{BB962C8B-B14F-4D97-AF65-F5344CB8AC3E}">
        <p14:creationId xmlns:p14="http://schemas.microsoft.com/office/powerpoint/2010/main" val="3914880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a:t>
            </a:r>
            <a:r>
              <a:rPr lang="zh-CN" altLang="en-US" dirty="0"/>
              <a:t>均值聚类</a:t>
            </a:r>
          </a:p>
        </p:txBody>
      </p:sp>
      <p:sp>
        <p:nvSpPr>
          <p:cNvPr id="3" name="内容占位符 2"/>
          <p:cNvSpPr>
            <a:spLocks noGrp="1"/>
          </p:cNvSpPr>
          <p:nvPr>
            <p:ph idx="1"/>
          </p:nvPr>
        </p:nvSpPr>
        <p:spPr/>
        <p:txBody>
          <a:bodyPr/>
          <a:lstStyle/>
          <a:p>
            <a:r>
              <a:rPr lang="en-US" altLang="zh-CN" i="1" dirty="0"/>
              <a:t>k</a:t>
            </a:r>
            <a:r>
              <a:rPr lang="en-US" altLang="zh-CN" dirty="0"/>
              <a:t>-</a:t>
            </a:r>
            <a:r>
              <a:rPr lang="zh-CN" altLang="en-US" dirty="0"/>
              <a:t>均值聚类算法将训练集分成</a:t>
            </a:r>
            <a:r>
              <a:rPr lang="en-US" altLang="zh-CN" i="1" dirty="0"/>
              <a:t>k</a:t>
            </a:r>
            <a:r>
              <a:rPr lang="zh-CN" altLang="en-US" dirty="0"/>
              <a:t>个靠近彼此的不同样本聚类</a:t>
            </a:r>
            <a:endParaRPr lang="en-US" altLang="zh-CN" dirty="0"/>
          </a:p>
          <a:p>
            <a:r>
              <a:rPr lang="zh-CN" altLang="en-US" dirty="0"/>
              <a:t>提供了</a:t>
            </a:r>
            <a:r>
              <a:rPr lang="en-US" altLang="zh-CN" i="1" dirty="0"/>
              <a:t>k</a:t>
            </a:r>
            <a:r>
              <a:rPr lang="en-US" altLang="zh-CN" dirty="0"/>
              <a:t>-</a:t>
            </a:r>
            <a:r>
              <a:rPr lang="zh-CN" altLang="en-US" dirty="0"/>
              <a:t>维的</a:t>
            </a:r>
            <a:r>
              <a:rPr lang="en-US" altLang="zh-CN" dirty="0"/>
              <a:t>one-hot </a:t>
            </a:r>
            <a:r>
              <a:rPr lang="zh-CN" altLang="en-US" dirty="0"/>
              <a:t>编码向量</a:t>
            </a:r>
            <a:r>
              <a:rPr lang="en-US" altLang="zh-CN" b="1" i="1" dirty="0"/>
              <a:t>h </a:t>
            </a:r>
            <a:r>
              <a:rPr lang="zh-CN" altLang="en-US" dirty="0"/>
              <a:t>以表示输入</a:t>
            </a:r>
            <a:r>
              <a:rPr lang="en-US" altLang="zh-CN" b="1" i="1" dirty="0"/>
              <a:t>x</a:t>
            </a:r>
          </a:p>
          <a:p>
            <a:endParaRPr lang="en-US" altLang="zh-CN" b="1" i="1" dirty="0"/>
          </a:p>
          <a:p>
            <a:endParaRPr lang="en-US" altLang="zh-CN" b="1" i="1" dirty="0"/>
          </a:p>
          <a:p>
            <a:endParaRPr lang="en-US" altLang="zh-CN" b="1" i="1" dirty="0"/>
          </a:p>
          <a:p>
            <a:endParaRPr lang="en-US" altLang="zh-CN" b="1" i="1" dirty="0"/>
          </a:p>
          <a:p>
            <a:endParaRPr lang="en-US" altLang="zh-CN" b="1" i="1" dirty="0"/>
          </a:p>
          <a:p>
            <a:endParaRPr lang="en-US" altLang="zh-CN" b="1" i="1" dirty="0"/>
          </a:p>
          <a:p>
            <a:r>
              <a:rPr lang="zh-CN" altLang="en-US" dirty="0"/>
              <a:t>问题：难以衡量聚类的好坏</a:t>
            </a:r>
            <a:endParaRPr lang="en-US" altLang="zh-CN" dirty="0"/>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100</a:t>
            </a:fld>
            <a:endParaRPr lang="zh-CN" altLang="en-US" dirty="0"/>
          </a:p>
        </p:txBody>
      </p:sp>
      <p:pic>
        <p:nvPicPr>
          <p:cNvPr id="1026" name="Picture 2" descr="âk-means ç®æ³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56" y="2387428"/>
            <a:ext cx="7969974" cy="258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6915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随机梯度下降</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机器学习中反复出现的问题是好的泛化需要大的训练集，但大的训练集的计算代价也更大</a:t>
                </a:r>
                <a:endParaRPr lang="en-US" altLang="zh-CN" dirty="0"/>
              </a:p>
              <a:p>
                <a:r>
                  <a:rPr lang="zh-CN" altLang="en-US" dirty="0"/>
                  <a:t>假设</a:t>
                </a:r>
                <a14:m>
                  <m:oMath xmlns:m="http://schemas.openxmlformats.org/officeDocument/2006/math">
                    <m:r>
                      <a:rPr lang="en-US" altLang="zh-CN" sz="2400" b="0" i="1" smtClean="0">
                        <a:latin typeface="Cambria Math" panose="02040503050406030204" pitchFamily="18" charset="0"/>
                      </a:rPr>
                      <m:t>𝐽</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𝜃</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𝔼</m:t>
                        </m:r>
                      </m:e>
                      <m:sub>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𝑝</m:t>
                                </m:r>
                              </m:e>
                            </m:acc>
                          </m:e>
                          <m:sub>
                            <m:r>
                              <a:rPr lang="en-US" altLang="zh-CN" sz="2400" b="0" i="1" smtClean="0">
                                <a:latin typeface="Cambria Math" panose="02040503050406030204" pitchFamily="18" charset="0"/>
                              </a:rPr>
                              <m:t>𝑑𝑎𝑡𝑎</m:t>
                            </m:r>
                          </m:sub>
                        </m:sSub>
                      </m:sub>
                    </m:sSub>
                    <m:r>
                      <a:rPr lang="en-US" altLang="zh-CN" sz="2400" b="0" i="1" smtClean="0">
                        <a:latin typeface="Cambria Math" panose="02040503050406030204" pitchFamily="18" charset="0"/>
                      </a:rPr>
                      <m:t>𝐿</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𝜃</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𝑚</m:t>
                        </m:r>
                      </m:den>
                    </m:f>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sub>
                      <m:sup/>
                      <m:e>
                        <m:r>
                          <a:rPr lang="en-US" altLang="zh-CN" sz="2400" b="0" i="1" smtClean="0">
                            <a:latin typeface="Cambria Math" panose="02040503050406030204" pitchFamily="18" charset="0"/>
                          </a:rPr>
                          <m:t>𝐿</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𝜃</m:t>
                            </m:r>
                          </m:e>
                        </m:d>
                      </m:e>
                    </m:nary>
                  </m:oMath>
                </a14:m>
                <a:r>
                  <a:rPr lang="en-US" altLang="zh-CN" dirty="0"/>
                  <a:t>, </a:t>
                </a:r>
                <a14:m>
                  <m:oMath xmlns:m="http://schemas.openxmlformats.org/officeDocument/2006/math">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𝜃</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𝑦</m:t>
                            </m:r>
                          </m:e>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𝜃</m:t>
                            </m:r>
                          </m:e>
                        </m:d>
                      </m:e>
                    </m:func>
                  </m:oMath>
                </a14:m>
                <a:endParaRPr lang="en-US" altLang="zh-CN" dirty="0"/>
              </a:p>
              <a:p>
                <a:r>
                  <a:rPr lang="zh-CN" altLang="en-US" dirty="0"/>
                  <a:t>梯度为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0" smtClean="0">
                            <a:latin typeface="Cambria Math" panose="02040503050406030204" pitchFamily="18" charset="0"/>
                          </a:rPr>
                          <m:t>𝛻</m:t>
                        </m:r>
                      </m:e>
                      <m:sub>
                        <m:r>
                          <a:rPr lang="en-US" altLang="zh-CN" sz="2400" b="0" i="1" smtClean="0">
                            <a:latin typeface="Cambria Math" panose="02040503050406030204" pitchFamily="18" charset="0"/>
                          </a:rPr>
                          <m:t>𝜃</m:t>
                        </m:r>
                      </m:sub>
                    </m:sSub>
                    <m:r>
                      <a:rPr lang="en-US" altLang="zh-CN" sz="2400" b="0" i="1" smtClean="0">
                        <a:latin typeface="Cambria Math" panose="02040503050406030204" pitchFamily="18" charset="0"/>
                      </a:rPr>
                      <m:t>𝐽</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𝜃</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𝑚</m:t>
                        </m:r>
                      </m:den>
                    </m:f>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sub>
                      <m:sup/>
                      <m:e>
                        <m:sSub>
                          <m:sSubPr>
                            <m:ctrlPr>
                              <a:rPr lang="en-US" altLang="zh-CN" sz="2400" b="0" i="1" smtClean="0">
                                <a:latin typeface="Cambria Math" panose="02040503050406030204" pitchFamily="18" charset="0"/>
                              </a:rPr>
                            </m:ctrlPr>
                          </m:sSubPr>
                          <m:e>
                            <m:r>
                              <a:rPr lang="en-US" altLang="zh-CN" sz="2400" b="0" i="0" smtClean="0">
                                <a:latin typeface="Cambria Math" panose="02040503050406030204" pitchFamily="18" charset="0"/>
                              </a:rPr>
                              <m:t>𝛻</m:t>
                            </m:r>
                          </m:e>
                          <m:sub>
                            <m:r>
                              <a:rPr lang="en-US" altLang="zh-CN" sz="2400" b="0" i="1" smtClean="0">
                                <a:latin typeface="Cambria Math" panose="02040503050406030204" pitchFamily="18" charset="0"/>
                              </a:rPr>
                              <m:t>𝜃</m:t>
                            </m:r>
                          </m:sub>
                        </m:sSub>
                        <m:r>
                          <a:rPr lang="en-US" altLang="zh-CN" sz="2400" b="0" i="1" smtClean="0">
                            <a:latin typeface="Cambria Math" panose="02040503050406030204" pitchFamily="18" charset="0"/>
                          </a:rPr>
                          <m:t>𝐿</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𝜃</m:t>
                            </m:r>
                          </m:e>
                        </m:d>
                      </m:e>
                    </m:nary>
                  </m:oMath>
                </a14:m>
                <a:r>
                  <a:rPr lang="zh-CN" altLang="en-US" dirty="0"/>
                  <a:t>      计算代价为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oMath>
                </a14:m>
                <a:endParaRPr lang="en-US" altLang="zh-CN" dirty="0"/>
              </a:p>
              <a:p>
                <a:pPr lvl="1"/>
                <a:r>
                  <a:rPr lang="zh-CN" altLang="en-US" dirty="0"/>
                  <a:t>随着训练集规模增长为数十亿的样本，计算一步梯度会消耗相当长的时间</a:t>
                </a:r>
                <a:endParaRPr lang="en-US" altLang="zh-CN" dirty="0"/>
              </a:p>
              <a:p>
                <a:r>
                  <a:rPr lang="zh-CN" altLang="en-US" dirty="0"/>
                  <a:t>随机梯度下降的核心：</a:t>
                </a:r>
                <a:r>
                  <a:rPr lang="zh-CN" altLang="en-US" dirty="0">
                    <a:solidFill>
                      <a:srgbClr val="FFC000"/>
                    </a:solidFill>
                  </a:rPr>
                  <a:t>梯度是期望，</a:t>
                </a:r>
                <a:r>
                  <a:rPr lang="zh-CN" altLang="en-US" dirty="0"/>
                  <a:t>可使用小规模的样本近似估计</a:t>
                </a:r>
                <a:endParaRPr lang="en-US" altLang="zh-CN" dirty="0"/>
              </a:p>
              <a:p>
                <a:pPr lvl="1"/>
                <a:r>
                  <a:rPr lang="zh-CN" altLang="en-US" dirty="0"/>
                  <a:t>在算法的每一步，我们从训练集中均匀抽出一小批量样本 （</a:t>
                </a:r>
                <a:r>
                  <a:rPr lang="en-US" altLang="zh-CN" dirty="0"/>
                  <a:t>m’=</a:t>
                </a:r>
                <a:r>
                  <a:rPr lang="zh-CN" altLang="en-US" dirty="0"/>
                  <a:t>几十到几百）</a:t>
                </a:r>
                <a:endParaRPr lang="en-US" altLang="zh-CN" dirty="0"/>
              </a:p>
              <a:p>
                <a:pPr lvl="1"/>
                <a14:m>
                  <m:oMath xmlns:m="http://schemas.openxmlformats.org/officeDocument/2006/math">
                    <m:r>
                      <a:rPr lang="en-US" altLang="zh-CN" i="1" dirty="0" smtClean="0">
                        <a:latin typeface="Cambria Math" panose="02040503050406030204" pitchFamily="18" charset="0"/>
                      </a:rPr>
                      <m:t>𝑔</m:t>
                    </m:r>
                    <m:r>
                      <a:rPr lang="en-US" altLang="zh-CN" b="0" i="1" dirty="0"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m:t>
                            </m:r>
                          </m:sup>
                        </m:sSup>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b="0" i="1" smtClean="0">
                            <a:latin typeface="Cambria Math" panose="02040503050406030204" pitchFamily="18" charset="0"/>
                          </a:rPr>
                          <m:t>=1</m:t>
                        </m:r>
                      </m:sub>
                      <m: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m:t>
                            </m:r>
                          </m:sup>
                        </m:sSup>
                      </m:sup>
                      <m:e>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𝜃</m:t>
                            </m:r>
                          </m:sub>
                        </m:sSub>
                        <m:r>
                          <a:rPr lang="en-US" altLang="zh-CN" i="1">
                            <a:latin typeface="Cambria Math" panose="02040503050406030204" pitchFamily="18" charset="0"/>
                          </a:rPr>
                          <m:t>𝐿</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𝜃</m:t>
                            </m:r>
                          </m:e>
                        </m:d>
                      </m:e>
                    </m:nary>
                  </m:oMath>
                </a14:m>
                <a:endParaRPr lang="en-US" altLang="zh-CN" dirty="0"/>
              </a:p>
              <a:p>
                <a:pPr lvl="1"/>
                <a14:m>
                  <m:oMath xmlns:m="http://schemas.openxmlformats.org/officeDocument/2006/math">
                    <m:r>
                      <a:rPr lang="en-US" altLang="zh-CN" b="0" i="1" smtClean="0">
                        <a:solidFill>
                          <a:srgbClr val="FFC000"/>
                        </a:solidFill>
                        <a:latin typeface="Cambria Math" panose="02040503050406030204" pitchFamily="18" charset="0"/>
                      </a:rPr>
                      <m:t>𝜃</m:t>
                    </m:r>
                    <m:r>
                      <a:rPr lang="en-US" altLang="zh-CN" b="0" i="1" smtClean="0">
                        <a:solidFill>
                          <a:srgbClr val="FFC000"/>
                        </a:solidFill>
                        <a:latin typeface="Cambria Math" panose="02040503050406030204" pitchFamily="18" charset="0"/>
                      </a:rPr>
                      <m:t>←</m:t>
                    </m:r>
                    <m:r>
                      <a:rPr lang="en-US" altLang="zh-CN" b="0" i="1" smtClean="0">
                        <a:solidFill>
                          <a:srgbClr val="FFC000"/>
                        </a:solidFill>
                        <a:latin typeface="Cambria Math" panose="02040503050406030204" pitchFamily="18" charset="0"/>
                      </a:rPr>
                      <m:t>𝜃</m:t>
                    </m:r>
                    <m:r>
                      <a:rPr lang="en-US" altLang="zh-CN" b="0" i="1" smtClean="0">
                        <a:solidFill>
                          <a:srgbClr val="FFC000"/>
                        </a:solidFill>
                        <a:latin typeface="Cambria Math" panose="02040503050406030204" pitchFamily="18" charset="0"/>
                      </a:rPr>
                      <m:t>−</m:t>
                    </m:r>
                    <m:r>
                      <a:rPr lang="en-US" altLang="zh-CN" b="0" i="1" smtClean="0">
                        <a:solidFill>
                          <a:srgbClr val="FFC000"/>
                        </a:solidFill>
                        <a:latin typeface="Cambria Math" panose="02040503050406030204" pitchFamily="18" charset="0"/>
                      </a:rPr>
                      <m:t>𝜖</m:t>
                    </m:r>
                    <m:r>
                      <a:rPr lang="en-US" altLang="zh-CN" b="0" i="1" smtClean="0">
                        <a:solidFill>
                          <a:srgbClr val="FFC000"/>
                        </a:solidFill>
                        <a:latin typeface="Cambria Math" panose="02040503050406030204" pitchFamily="18" charset="0"/>
                      </a:rPr>
                      <m:t>𝑔</m:t>
                    </m:r>
                  </m:oMath>
                </a14:m>
                <a:endParaRPr lang="en-US" altLang="zh-CN" dirty="0">
                  <a:solidFill>
                    <a:srgbClr val="FFC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r="-328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101</a:t>
            </a:fld>
            <a:endParaRPr lang="zh-CN" altLang="en-US" dirty="0"/>
          </a:p>
        </p:txBody>
      </p:sp>
    </p:spTree>
    <p:extLst>
      <p:ext uri="{BB962C8B-B14F-4D97-AF65-F5344CB8AC3E}">
        <p14:creationId xmlns:p14="http://schemas.microsoft.com/office/powerpoint/2010/main" val="32017680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构建机器学习算法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71455" y="1200149"/>
                <a:ext cx="10947890" cy="5430995"/>
              </a:xfrm>
            </p:spPr>
            <p:txBody>
              <a:bodyPr>
                <a:normAutofit lnSpcReduction="10000"/>
              </a:bodyPr>
              <a:lstStyle/>
              <a:p>
                <a:r>
                  <a:rPr lang="zh-CN" altLang="en-US" dirty="0"/>
                  <a:t>配方</a:t>
                </a:r>
                <a:endParaRPr lang="en-US" altLang="zh-CN" dirty="0"/>
              </a:p>
              <a:p>
                <a:pPr lvl="1"/>
                <a:r>
                  <a:rPr lang="zh-CN" altLang="en-US" dirty="0"/>
                  <a:t>特定数据集</a:t>
                </a:r>
                <a:endParaRPr lang="en-US" altLang="zh-CN" dirty="0"/>
              </a:p>
              <a:p>
                <a:pPr lvl="1"/>
                <a:r>
                  <a:rPr lang="zh-CN" altLang="en-US" dirty="0"/>
                  <a:t>模型</a:t>
                </a:r>
                <a:endParaRPr lang="en-US" altLang="zh-CN" dirty="0"/>
              </a:p>
              <a:p>
                <a:pPr lvl="1"/>
                <a:r>
                  <a:rPr lang="zh-CN" altLang="en-US" dirty="0"/>
                  <a:t>代价函数</a:t>
                </a:r>
                <a:endParaRPr lang="en-US" altLang="zh-CN" dirty="0"/>
              </a:p>
              <a:p>
                <a:pPr lvl="1"/>
                <a:r>
                  <a:rPr lang="zh-CN" altLang="en-US" dirty="0"/>
                  <a:t>优化过程</a:t>
                </a:r>
                <a:endParaRPr lang="en-US" altLang="zh-CN" dirty="0"/>
              </a:p>
              <a:p>
                <a:r>
                  <a:rPr lang="zh-CN" altLang="en-US" dirty="0"/>
                  <a:t>线性回归 </a:t>
                </a:r>
                <a:r>
                  <a:rPr lang="en-US" altLang="zh-CN" dirty="0"/>
                  <a:t>(</a:t>
                </a:r>
                <a:r>
                  <a:rPr lang="zh-CN" altLang="en-US" dirty="0"/>
                  <a:t>数据集 </a:t>
                </a:r>
                <a14:m>
                  <m:oMath xmlns:m="http://schemas.openxmlformats.org/officeDocument/2006/math">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b="1" i="1">
                        <a:latin typeface="Cambria Math" panose="02040503050406030204" pitchFamily="18" charset="0"/>
                      </a:rPr>
                      <m:t>𝒚</m:t>
                    </m:r>
                  </m:oMath>
                </a14:m>
                <a:r>
                  <a:rPr lang="en-US" altLang="zh-CN" dirty="0"/>
                  <a:t>)</a:t>
                </a:r>
              </a:p>
              <a:p>
                <a:pPr lvl="1"/>
                <a:r>
                  <a:rPr lang="zh-CN" altLang="en-US" dirty="0"/>
                  <a:t>模型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,1</m:t>
                        </m:r>
                      </m:e>
                    </m:d>
                  </m:oMath>
                </a14:m>
                <a:endParaRPr lang="en-US" altLang="zh-CN" dirty="0"/>
              </a:p>
              <a:p>
                <a:pPr lvl="1"/>
                <a:r>
                  <a:rPr lang="zh-CN" altLang="en-US" dirty="0"/>
                  <a:t>代价函数 </a:t>
                </a:r>
                <a14:m>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dirty="0" smtClean="0">
                                <a:latin typeface="Cambria Math" panose="02040503050406030204" pitchFamily="18" charset="0"/>
                              </a:rPr>
                              <m:t>𝑑𝑎𝑡𝑎</m:t>
                            </m:r>
                          </m:sub>
                        </m:sSub>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1" i="1" smtClean="0">
                                <a:latin typeface="Cambria Math" panose="02040503050406030204" pitchFamily="18" charset="0"/>
                              </a:rPr>
                              <m:t>𝒙</m:t>
                            </m:r>
                          </m:e>
                        </m:d>
                      </m:e>
                    </m:func>
                  </m:oMath>
                </a14:m>
                <a:r>
                  <a:rPr lang="zh-CN" altLang="en-US" dirty="0"/>
                  <a:t>， 还有正则化项</a:t>
                </a:r>
                <a:endParaRPr lang="en-US" altLang="zh-CN" dirty="0"/>
              </a:p>
              <a:p>
                <a:pPr lvl="1"/>
                <a:r>
                  <a:rPr lang="zh-CN" altLang="en-US" dirty="0"/>
                  <a:t>优化算法：求解正规方程（代价函数梯度为</a:t>
                </a:r>
                <a:r>
                  <a:rPr lang="en-US" altLang="zh-CN" dirty="0"/>
                  <a:t>0</a:t>
                </a:r>
                <a:r>
                  <a:rPr lang="zh-CN" altLang="en-US" dirty="0"/>
                  <a:t>）</a:t>
                </a:r>
                <a:endParaRPr lang="en-US" altLang="zh-CN" dirty="0"/>
              </a:p>
              <a:p>
                <a:r>
                  <a:rPr lang="en-US" altLang="zh-CN" dirty="0"/>
                  <a:t>PCA</a:t>
                </a:r>
              </a:p>
              <a:p>
                <a:pPr lvl="1"/>
                <a:r>
                  <a:rPr lang="zh-CN" altLang="en-US" dirty="0"/>
                  <a:t>模型 </a:t>
                </a:r>
                <a14:m>
                  <m:oMath xmlns:m="http://schemas.openxmlformats.org/officeDocument/2006/math">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𝑥𝑤</m:t>
                    </m:r>
                  </m:oMath>
                </a14:m>
                <a:endParaRPr lang="en-US" altLang="zh-CN" dirty="0"/>
              </a:p>
              <a:p>
                <a:pPr lvl="1"/>
                <a:r>
                  <a:rPr lang="zh-CN" altLang="en-US" dirty="0"/>
                  <a:t>代价函数 </a:t>
                </a:r>
                <a14:m>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e>
                            </m:d>
                          </m:e>
                        </m:d>
                      </m:e>
                      <m:sub>
                        <m:r>
                          <a:rPr lang="en-US" altLang="zh-CN" b="0" i="1" smtClean="0">
                            <a:latin typeface="Cambria Math" panose="02040503050406030204" pitchFamily="18" charset="0"/>
                          </a:rPr>
                          <m:t>2</m:t>
                        </m:r>
                      </m:sub>
                    </m:sSub>
                  </m:oMath>
                </a14:m>
                <a:endParaRPr lang="en-US" altLang="zh-CN" dirty="0"/>
              </a:p>
              <a:p>
                <a:pPr lvl="1"/>
                <a:r>
                  <a:rPr lang="zh-CN" altLang="en-US" dirty="0"/>
                  <a:t>优化算法：</a:t>
                </a:r>
                <a:r>
                  <a:rPr lang="en-US" altLang="zh-CN" dirty="0"/>
                  <a:t>SVD</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71455" y="1200149"/>
                <a:ext cx="10947890" cy="5430995"/>
              </a:xfrm>
              <a:blipFill>
                <a:blip r:embed="rId2"/>
                <a:stretch>
                  <a:fillRect l="-1002" t="-280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102</a:t>
            </a:fld>
            <a:endParaRPr lang="zh-CN" altLang="en-US" dirty="0"/>
          </a:p>
        </p:txBody>
      </p:sp>
    </p:spTree>
    <p:extLst>
      <p:ext uri="{BB962C8B-B14F-4D97-AF65-F5344CB8AC3E}">
        <p14:creationId xmlns:p14="http://schemas.microsoft.com/office/powerpoint/2010/main" val="16653917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与 深度学习</a:t>
            </a:r>
          </a:p>
        </p:txBody>
      </p:sp>
      <p:sp>
        <p:nvSpPr>
          <p:cNvPr id="3" name="内容占位符 2"/>
          <p:cNvSpPr>
            <a:spLocks noGrp="1"/>
          </p:cNvSpPr>
          <p:nvPr>
            <p:ph idx="1"/>
          </p:nvPr>
        </p:nvSpPr>
        <p:spPr/>
        <p:txBody>
          <a:bodyPr/>
          <a:lstStyle/>
          <a:p>
            <a:r>
              <a:rPr lang="zh-CN" altLang="en-US" dirty="0"/>
              <a:t>维数灾难</a:t>
            </a:r>
            <a:endParaRPr lang="en-US" altLang="zh-CN" dirty="0"/>
          </a:p>
          <a:p>
            <a:pPr lvl="1"/>
            <a:r>
              <a:rPr lang="zh-CN" altLang="en-US" dirty="0"/>
              <a:t>机器学习在特征维度很高的时候变得异常困难</a:t>
            </a:r>
            <a:endParaRPr lang="en-US" altLang="zh-CN" dirty="0"/>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103</a:t>
            </a:fld>
            <a:endParaRPr lang="zh-CN" altLang="en-US" dirty="0"/>
          </a:p>
        </p:txBody>
      </p:sp>
      <p:pic>
        <p:nvPicPr>
          <p:cNvPr id="5" name="图片 4"/>
          <p:cNvPicPr>
            <a:picLocks noChangeAspect="1"/>
          </p:cNvPicPr>
          <p:nvPr/>
        </p:nvPicPr>
        <p:blipFill>
          <a:blip r:embed="rId2"/>
          <a:stretch>
            <a:fillRect/>
          </a:stretch>
        </p:blipFill>
        <p:spPr>
          <a:xfrm>
            <a:off x="1270475" y="2818399"/>
            <a:ext cx="8749303" cy="3079829"/>
          </a:xfrm>
          <a:prstGeom prst="rect">
            <a:avLst/>
          </a:prstGeom>
        </p:spPr>
      </p:pic>
    </p:spTree>
    <p:extLst>
      <p:ext uri="{BB962C8B-B14F-4D97-AF65-F5344CB8AC3E}">
        <p14:creationId xmlns:p14="http://schemas.microsoft.com/office/powerpoint/2010/main" val="41727548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与 深度学习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局部不变性和平滑正则化</a:t>
                </a:r>
                <a:endParaRPr lang="en-US" altLang="zh-CN" dirty="0"/>
              </a:p>
              <a:p>
                <a:pPr lvl="1"/>
                <a:r>
                  <a:rPr lang="zh-CN" altLang="en-US" dirty="0"/>
                  <a:t>平滑</a:t>
                </a:r>
                <a:r>
                  <a:rPr lang="en-US" altLang="zh-CN" dirty="0"/>
                  <a:t>/</a:t>
                </a:r>
                <a:r>
                  <a:rPr lang="zh-CN" altLang="en-US" dirty="0"/>
                  <a:t>局部不变先验</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𝜖</m:t>
                        </m:r>
                      </m:e>
                    </m:d>
                  </m:oMath>
                </a14:m>
                <a:endParaRPr lang="en-US" altLang="zh-CN" dirty="0"/>
              </a:p>
              <a:p>
                <a:pPr lvl="1"/>
                <a:r>
                  <a:rPr lang="zh-CN" altLang="en-US" dirty="0"/>
                  <a:t>具平滑</a:t>
                </a:r>
                <a:r>
                  <a:rPr lang="en-US" altLang="zh-CN" dirty="0"/>
                  <a:t>/</a:t>
                </a:r>
                <a:r>
                  <a:rPr lang="zh-CN" altLang="en-US" dirty="0"/>
                  <a:t>局部不变先验的简单机器学习方法：样本数决定不同区域数</a:t>
                </a:r>
                <a:endParaRPr lang="en-US" altLang="zh-CN" dirty="0"/>
              </a:p>
              <a:p>
                <a:pPr lvl="2"/>
                <a:r>
                  <a:rPr lang="zh-CN" altLang="en-US" dirty="0"/>
                  <a:t>最近邻算法：不同区域数不会多于训练样本数</a:t>
                </a:r>
                <a:endParaRPr lang="en-US" altLang="zh-CN" dirty="0"/>
              </a:p>
              <a:p>
                <a:pPr lvl="2"/>
                <a:r>
                  <a:rPr lang="zh-CN" altLang="en-US" dirty="0"/>
                  <a:t>无法很好地泛化到未观测样本</a:t>
                </a:r>
                <a:endParaRPr lang="en-US" altLang="zh-CN" dirty="0"/>
              </a:p>
              <a:p>
                <a:r>
                  <a:rPr lang="zh-CN" altLang="en-US" dirty="0"/>
                  <a:t>深度学习假设数据由因素或特征组合产生</a:t>
                </a:r>
                <a:endParaRPr lang="en-US" altLang="zh-CN" dirty="0"/>
              </a:p>
              <a:p>
                <a:pPr lvl="1"/>
                <a:r>
                  <a:rPr lang="zh-CN" altLang="en-US" dirty="0"/>
                  <a:t>区域之间的依赖性</a:t>
                </a:r>
                <a:endParaRPr lang="en-US" altLang="zh-CN" dirty="0"/>
              </a:p>
              <a:p>
                <a:pPr lvl="1"/>
                <a14:m>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r>
                          <a:rPr lang="en-US" altLang="zh-CN" i="1">
                            <a:latin typeface="Cambria Math" panose="02040503050406030204" pitchFamily="18" charset="0"/>
                          </a:rPr>
                          <m:t>𝑘</m:t>
                        </m:r>
                      </m:e>
                    </m:d>
                  </m:oMath>
                </a14:m>
                <a:r>
                  <a:rPr lang="zh-CN" altLang="en-US" dirty="0"/>
                  <a:t>样本，</a:t>
                </a:r>
                <a14:m>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sup>
                        </m:sSup>
                      </m:e>
                    </m:d>
                  </m:oMath>
                </a14:m>
                <a:r>
                  <a:rPr lang="zh-CN" altLang="en-US" dirty="0"/>
                  <a:t>区域</a:t>
                </a:r>
                <a:endParaRPr lang="en-US" altLang="zh-CN" dirty="0"/>
              </a:p>
              <a:p>
                <a:pPr lvl="1"/>
                <a:endParaRPr lang="en-US" altLang="zh-CN" dirty="0"/>
              </a:p>
              <a:p>
                <a:pPr lvl="2"/>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104</a:t>
            </a:fld>
            <a:endParaRPr lang="zh-CN" altLang="en-US" dirty="0"/>
          </a:p>
        </p:txBody>
      </p:sp>
      <p:pic>
        <p:nvPicPr>
          <p:cNvPr id="6" name="Picture 4"/>
          <p:cNvPicPr/>
          <p:nvPr/>
        </p:nvPicPr>
        <p:blipFill>
          <a:blip r:embed="rId3"/>
          <a:stretch>
            <a:fillRect/>
          </a:stretch>
        </p:blipFill>
        <p:spPr>
          <a:xfrm>
            <a:off x="5257261" y="3933095"/>
            <a:ext cx="6865390" cy="2788571"/>
          </a:xfrm>
          <a:prstGeom prst="rect">
            <a:avLst/>
          </a:prstGeom>
        </p:spPr>
      </p:pic>
      <p:sp>
        <p:nvSpPr>
          <p:cNvPr id="7" name="Flowchart: Connector 18"/>
          <p:cNvSpPr/>
          <p:nvPr/>
        </p:nvSpPr>
        <p:spPr>
          <a:xfrm>
            <a:off x="2874830" y="6017002"/>
            <a:ext cx="216000" cy="216000"/>
          </a:xfrm>
          <a:prstGeom prst="flowChartConnector">
            <a:avLst/>
          </a:prstGeom>
          <a:noFill/>
          <a:ln>
            <a:solidFill>
              <a:srgbClr val="B26A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lowchart: Connector 19"/>
          <p:cNvSpPr/>
          <p:nvPr/>
        </p:nvSpPr>
        <p:spPr>
          <a:xfrm>
            <a:off x="3420419" y="6028936"/>
            <a:ext cx="216000" cy="216000"/>
          </a:xfrm>
          <a:prstGeom prst="flowChartConnector">
            <a:avLst/>
          </a:prstGeom>
          <a:noFill/>
          <a:ln>
            <a:solidFill>
              <a:srgbClr val="B26A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lowchart: Connector 20"/>
          <p:cNvSpPr/>
          <p:nvPr/>
        </p:nvSpPr>
        <p:spPr>
          <a:xfrm>
            <a:off x="2533334" y="5113719"/>
            <a:ext cx="216000" cy="2160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lowchart: Connector 21"/>
          <p:cNvSpPr/>
          <p:nvPr/>
        </p:nvSpPr>
        <p:spPr>
          <a:xfrm>
            <a:off x="3127907" y="5113719"/>
            <a:ext cx="216000" cy="216000"/>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lowchart: Connector 22"/>
          <p:cNvSpPr/>
          <p:nvPr/>
        </p:nvSpPr>
        <p:spPr>
          <a:xfrm>
            <a:off x="3722481" y="5113719"/>
            <a:ext cx="216000" cy="21600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Straight Arrow Connector 24"/>
          <p:cNvCxnSpPr>
            <a:stCxn id="7" idx="0"/>
            <a:endCxn id="9" idx="4"/>
          </p:cNvCxnSpPr>
          <p:nvPr/>
        </p:nvCxnSpPr>
        <p:spPr>
          <a:xfrm flipH="1" flipV="1">
            <a:off x="2641334" y="5329719"/>
            <a:ext cx="341496" cy="687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29"/>
          <p:cNvCxnSpPr>
            <a:stCxn id="8" idx="0"/>
            <a:endCxn id="10" idx="4"/>
          </p:cNvCxnSpPr>
          <p:nvPr/>
        </p:nvCxnSpPr>
        <p:spPr>
          <a:xfrm flipH="1" flipV="1">
            <a:off x="3235907" y="5329719"/>
            <a:ext cx="292512" cy="69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32"/>
          <p:cNvCxnSpPr>
            <a:stCxn id="8" idx="0"/>
            <a:endCxn id="11" idx="4"/>
          </p:cNvCxnSpPr>
          <p:nvPr/>
        </p:nvCxnSpPr>
        <p:spPr>
          <a:xfrm flipV="1">
            <a:off x="3528419" y="5329719"/>
            <a:ext cx="302062" cy="69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35"/>
          <p:cNvCxnSpPr>
            <a:stCxn id="7" idx="0"/>
            <a:endCxn id="10" idx="4"/>
          </p:cNvCxnSpPr>
          <p:nvPr/>
        </p:nvCxnSpPr>
        <p:spPr>
          <a:xfrm flipV="1">
            <a:off x="2982830" y="5329719"/>
            <a:ext cx="253077" cy="687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38"/>
          <p:cNvCxnSpPr>
            <a:stCxn id="7" idx="0"/>
            <a:endCxn id="11" idx="4"/>
          </p:cNvCxnSpPr>
          <p:nvPr/>
        </p:nvCxnSpPr>
        <p:spPr>
          <a:xfrm flipV="1">
            <a:off x="2982830" y="5329719"/>
            <a:ext cx="847651" cy="687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41"/>
          <p:cNvCxnSpPr>
            <a:stCxn id="8" idx="0"/>
            <a:endCxn id="9" idx="4"/>
          </p:cNvCxnSpPr>
          <p:nvPr/>
        </p:nvCxnSpPr>
        <p:spPr>
          <a:xfrm flipH="1" flipV="1">
            <a:off x="2641334" y="5329719"/>
            <a:ext cx="887085" cy="69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44"/>
          <p:cNvSpPr/>
          <p:nvPr/>
        </p:nvSpPr>
        <p:spPr>
          <a:xfrm>
            <a:off x="2564660" y="4858212"/>
            <a:ext cx="299085" cy="288290"/>
          </a:xfrm>
          <a:prstGeom prst="rect">
            <a:avLst/>
          </a:prstGeom>
          <a:ln>
            <a:noFill/>
          </a:ln>
        </p:spPr>
        <p:txBody>
          <a:bodyPr vert="horz" lIns="0" tIns="0" rIns="0" bIns="0" rtlCol="0">
            <a:noAutofit/>
          </a:bodyPr>
          <a:lstStyle/>
          <a:p>
            <a:pPr>
              <a:lnSpc>
                <a:spcPct val="107000"/>
              </a:lnSpc>
              <a:spcAft>
                <a:spcPts val="800"/>
              </a:spcAft>
            </a:pPr>
            <a:r>
              <a:rPr lang="en-US" sz="1400" kern="100" dirty="0">
                <a:solidFill>
                  <a:srgbClr val="000000"/>
                </a:solidFill>
                <a:effectLst/>
                <a:latin typeface="Calibri" panose="020F0502020204030204" pitchFamily="34" charset="0"/>
                <a:ea typeface="Calibri" panose="020F0502020204030204" pitchFamily="34" charset="0"/>
              </a:rPr>
              <a:t>C1	   </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19" name="Rectangle 45"/>
          <p:cNvSpPr/>
          <p:nvPr/>
        </p:nvSpPr>
        <p:spPr>
          <a:xfrm>
            <a:off x="3135843" y="4852497"/>
            <a:ext cx="299085" cy="288290"/>
          </a:xfrm>
          <a:prstGeom prst="rect">
            <a:avLst/>
          </a:prstGeom>
          <a:ln>
            <a:noFill/>
          </a:ln>
        </p:spPr>
        <p:txBody>
          <a:bodyPr vert="horz" lIns="0" tIns="0" rIns="0" bIns="0" rtlCol="0">
            <a:noAutofit/>
          </a:bodyPr>
          <a:lstStyle/>
          <a:p>
            <a:pPr>
              <a:lnSpc>
                <a:spcPct val="107000"/>
              </a:lnSpc>
              <a:spcAft>
                <a:spcPts val="800"/>
              </a:spcAft>
            </a:pPr>
            <a:r>
              <a:rPr lang="en-US" sz="1400" kern="100" dirty="0">
                <a:solidFill>
                  <a:srgbClr val="0070C0"/>
                </a:solidFill>
                <a:effectLst/>
                <a:latin typeface="Calibri" panose="020F0502020204030204" pitchFamily="34" charset="0"/>
                <a:ea typeface="Calibri" panose="020F0502020204030204" pitchFamily="34" charset="0"/>
              </a:rPr>
              <a:t>C2	   </a:t>
            </a:r>
            <a:endParaRPr lang="zh-CN" sz="1100" kern="100" dirty="0">
              <a:solidFill>
                <a:srgbClr val="0070C0"/>
              </a:solidFill>
              <a:effectLst/>
              <a:latin typeface="Calibri" panose="020F0502020204030204" pitchFamily="34" charset="0"/>
              <a:ea typeface="Calibri" panose="020F0502020204030204" pitchFamily="34" charset="0"/>
            </a:endParaRPr>
          </a:p>
        </p:txBody>
      </p:sp>
      <p:sp>
        <p:nvSpPr>
          <p:cNvPr id="20" name="Rectangle 46"/>
          <p:cNvSpPr/>
          <p:nvPr/>
        </p:nvSpPr>
        <p:spPr>
          <a:xfrm>
            <a:off x="3757511" y="4864562"/>
            <a:ext cx="299085" cy="288290"/>
          </a:xfrm>
          <a:prstGeom prst="rect">
            <a:avLst/>
          </a:prstGeom>
          <a:ln>
            <a:noFill/>
          </a:ln>
        </p:spPr>
        <p:txBody>
          <a:bodyPr vert="horz" lIns="0" tIns="0" rIns="0" bIns="0" rtlCol="0">
            <a:noAutofit/>
          </a:bodyPr>
          <a:lstStyle/>
          <a:p>
            <a:pPr>
              <a:lnSpc>
                <a:spcPct val="107000"/>
              </a:lnSpc>
              <a:spcAft>
                <a:spcPts val="800"/>
              </a:spcAft>
            </a:pPr>
            <a:r>
              <a:rPr lang="en-US" sz="1400" kern="100" dirty="0">
                <a:solidFill>
                  <a:srgbClr val="A4001D"/>
                </a:solidFill>
                <a:effectLst/>
                <a:latin typeface="Calibri" panose="020F0502020204030204" pitchFamily="34" charset="0"/>
                <a:ea typeface="Calibri" panose="020F0502020204030204" pitchFamily="34" charset="0"/>
              </a:rPr>
              <a:t>C3	   </a:t>
            </a:r>
            <a:endParaRPr lang="zh-CN" sz="1100" kern="100" dirty="0">
              <a:solidFill>
                <a:srgbClr val="000000"/>
              </a:solidFill>
              <a:effectLst/>
              <a:latin typeface="Calibri" panose="020F0502020204030204" pitchFamily="34" charset="0"/>
              <a:ea typeface="Calibri" panose="020F0502020204030204" pitchFamily="34" charset="0"/>
            </a:endParaRPr>
          </a:p>
        </p:txBody>
      </p:sp>
      <p:sp>
        <p:nvSpPr>
          <p:cNvPr id="21" name="TextBox 47"/>
          <p:cNvSpPr txBox="1"/>
          <p:nvPr/>
        </p:nvSpPr>
        <p:spPr>
          <a:xfrm>
            <a:off x="2940822" y="6340666"/>
            <a:ext cx="882681" cy="381000"/>
          </a:xfrm>
          <a:prstGeom prst="rect">
            <a:avLst/>
          </a:prstGeom>
          <a:noFill/>
        </p:spPr>
        <p:txBody>
          <a:bodyPr wrap="square" rtlCol="0">
            <a:spAutoFit/>
          </a:bodyPr>
          <a:lstStyle/>
          <a:p>
            <a:r>
              <a:rPr lang="zh-CN" altLang="en-US" dirty="0">
                <a:solidFill>
                  <a:schemeClr val="bg1"/>
                </a:solidFill>
              </a:rPr>
              <a:t>输入</a:t>
            </a:r>
          </a:p>
        </p:txBody>
      </p:sp>
    </p:spTree>
    <p:extLst>
      <p:ext uri="{BB962C8B-B14F-4D97-AF65-F5344CB8AC3E}">
        <p14:creationId xmlns:p14="http://schemas.microsoft.com/office/powerpoint/2010/main" val="25894315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与 深度学习</a:t>
            </a:r>
          </a:p>
        </p:txBody>
      </p:sp>
      <p:sp>
        <p:nvSpPr>
          <p:cNvPr id="3" name="内容占位符 2"/>
          <p:cNvSpPr>
            <a:spLocks noGrp="1"/>
          </p:cNvSpPr>
          <p:nvPr>
            <p:ph idx="1"/>
          </p:nvPr>
        </p:nvSpPr>
        <p:spPr/>
        <p:txBody>
          <a:bodyPr/>
          <a:lstStyle/>
          <a:p>
            <a:r>
              <a:rPr lang="zh-CN" altLang="en-US" dirty="0"/>
              <a:t>流形</a:t>
            </a:r>
            <a:endParaRPr lang="en-US" altLang="zh-CN" dirty="0"/>
          </a:p>
          <a:p>
            <a:pPr lvl="1"/>
            <a:r>
              <a:rPr lang="zh-CN" altLang="en-US" dirty="0"/>
              <a:t>连接在一起的区域</a:t>
            </a:r>
            <a:endParaRPr lang="en-US" altLang="zh-CN" dirty="0"/>
          </a:p>
          <a:p>
            <a:pPr lvl="1"/>
            <a:r>
              <a:rPr lang="zh-CN" altLang="en-US" dirty="0"/>
              <a:t>数学上，它是指一组点，且每个点都有其邻域</a:t>
            </a:r>
            <a:endParaRPr lang="en-US" altLang="zh-CN" dirty="0"/>
          </a:p>
          <a:p>
            <a:pPr lvl="1"/>
            <a:r>
              <a:rPr lang="zh-CN" altLang="en-US" dirty="0"/>
              <a:t>给定一个任意的点，其流形局部看起来像是欧几里得空间</a:t>
            </a:r>
            <a:endParaRPr lang="en-US" altLang="zh-CN" dirty="0"/>
          </a:p>
          <a:p>
            <a:r>
              <a:rPr lang="zh-CN" altLang="en-US" dirty="0"/>
              <a:t>流形学习</a:t>
            </a:r>
            <a:endParaRPr lang="en-US" altLang="zh-CN" dirty="0"/>
          </a:p>
          <a:p>
            <a:pPr lvl="1"/>
            <a:r>
              <a:rPr lang="zh-CN" altLang="en-US" dirty="0"/>
              <a:t>输入只分布在包含少量数据点的子集构成的一组流形中</a:t>
            </a:r>
            <a:endParaRPr lang="en-US" altLang="zh-CN" dirty="0"/>
          </a:p>
          <a:p>
            <a:pPr lvl="1"/>
            <a:r>
              <a:rPr lang="zh-CN" altLang="en-US" dirty="0"/>
              <a:t>输出中有意义的变化都沿着流形的方向或仅发生在我们切换到另一流形时</a:t>
            </a:r>
            <a:endParaRPr lang="en-US" altLang="zh-CN" dirty="0"/>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105</a:t>
            </a:fld>
            <a:endParaRPr lang="zh-CN" altLang="en-US" dirty="0"/>
          </a:p>
        </p:txBody>
      </p:sp>
      <p:pic>
        <p:nvPicPr>
          <p:cNvPr id="5" name="图片 4"/>
          <p:cNvPicPr>
            <a:picLocks noChangeAspect="1"/>
          </p:cNvPicPr>
          <p:nvPr/>
        </p:nvPicPr>
        <p:blipFill>
          <a:blip r:embed="rId2"/>
          <a:stretch>
            <a:fillRect/>
          </a:stretch>
        </p:blipFill>
        <p:spPr>
          <a:xfrm>
            <a:off x="7198144" y="4277547"/>
            <a:ext cx="4534133" cy="2457576"/>
          </a:xfrm>
          <a:prstGeom prst="rect">
            <a:avLst/>
          </a:prstGeom>
        </p:spPr>
      </p:pic>
    </p:spTree>
    <p:extLst>
      <p:ext uri="{BB962C8B-B14F-4D97-AF65-F5344CB8AC3E}">
        <p14:creationId xmlns:p14="http://schemas.microsoft.com/office/powerpoint/2010/main" val="11098574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与 深度学习</a:t>
            </a:r>
          </a:p>
        </p:txBody>
      </p:sp>
      <p:sp>
        <p:nvSpPr>
          <p:cNvPr id="3" name="内容占位符 2"/>
          <p:cNvSpPr>
            <a:spLocks noGrp="1"/>
          </p:cNvSpPr>
          <p:nvPr>
            <p:ph idx="1"/>
          </p:nvPr>
        </p:nvSpPr>
        <p:spPr/>
        <p:txBody>
          <a:bodyPr/>
          <a:lstStyle/>
          <a:p>
            <a:r>
              <a:rPr lang="zh-CN" altLang="en-US" dirty="0"/>
              <a:t>流形假设证据</a:t>
            </a:r>
            <a:endParaRPr lang="en-US" altLang="zh-CN" dirty="0"/>
          </a:p>
          <a:p>
            <a:pPr lvl="1"/>
            <a:r>
              <a:rPr lang="zh-CN" altLang="en-US" dirty="0"/>
              <a:t>现实生活中的图像、文本、声音的概率分布都是高度集中的</a:t>
            </a:r>
            <a:endParaRPr lang="en-US" altLang="zh-CN" dirty="0"/>
          </a:p>
          <a:p>
            <a:pPr lvl="1"/>
            <a:r>
              <a:rPr lang="zh-CN" altLang="en-US" dirty="0"/>
              <a:t>现实中的领域和变换：逐渐变暗或变亮光泽、逐步移动或旋转图中对象、逐渐改变对象表面的颜色</a:t>
            </a:r>
            <a:endParaRPr lang="en-US" altLang="zh-CN" dirty="0"/>
          </a:p>
          <a:p>
            <a:r>
              <a:rPr lang="zh-CN" altLang="en-US" dirty="0"/>
              <a:t>用流形中的坐标表示样本更加合适</a:t>
            </a:r>
          </a:p>
          <a:p>
            <a:endParaRPr lang="zh-CN" altLang="en-US" dirty="0"/>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106</a:t>
            </a:fld>
            <a:endParaRPr lang="zh-CN" altLang="en-US" dirty="0"/>
          </a:p>
        </p:txBody>
      </p:sp>
      <p:pic>
        <p:nvPicPr>
          <p:cNvPr id="5" name="图片 4"/>
          <p:cNvPicPr>
            <a:picLocks noChangeAspect="1"/>
          </p:cNvPicPr>
          <p:nvPr/>
        </p:nvPicPr>
        <p:blipFill rotWithShape="1">
          <a:blip r:embed="rId2"/>
          <a:srcRect l="3913" t="996" r="2471" b="2515"/>
          <a:stretch/>
        </p:blipFill>
        <p:spPr>
          <a:xfrm>
            <a:off x="7604044" y="2669774"/>
            <a:ext cx="2892101" cy="3629428"/>
          </a:xfrm>
          <a:prstGeom prst="rect">
            <a:avLst/>
          </a:prstGeom>
        </p:spPr>
      </p:pic>
    </p:spTree>
    <p:extLst>
      <p:ext uri="{BB962C8B-B14F-4D97-AF65-F5344CB8AC3E}">
        <p14:creationId xmlns:p14="http://schemas.microsoft.com/office/powerpoint/2010/main" val="12310078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D7BC5A3-D355-4C8D-AD2C-5AC2CB0B116D}" type="slidenum">
              <a:rPr lang="zh-CN" altLang="en-US" smtClean="0"/>
              <a:pPr/>
              <a:t>107</a:t>
            </a:fld>
            <a:endParaRPr lang="zh-CN" altLang="en-US" dirty="0"/>
          </a:p>
        </p:txBody>
      </p:sp>
      <p:pic>
        <p:nvPicPr>
          <p:cNvPr id="3" name="图片 3"/>
          <p:cNvPicPr>
            <a:picLocks noChangeAspect="1"/>
          </p:cNvPicPr>
          <p:nvPr/>
        </p:nvPicPr>
        <p:blipFill>
          <a:blip r:embed="rId2"/>
          <a:srcRect/>
          <a:stretch>
            <a:fillRect/>
          </a:stretch>
        </p:blipFill>
        <p:spPr bwMode="auto">
          <a:xfrm>
            <a:off x="8817282" y="2330817"/>
            <a:ext cx="1655763"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9328" r="89552"/>
                    </a14:imgEffect>
                  </a14:imgLayer>
                </a14:imgProps>
              </a:ext>
            </a:extLst>
          </a:blip>
          <a:srcRect/>
          <a:stretch>
            <a:fillRect/>
          </a:stretch>
        </p:blipFill>
        <p:spPr bwMode="auto">
          <a:xfrm>
            <a:off x="1512277" y="2756892"/>
            <a:ext cx="1635125"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986703" y="2756892"/>
            <a:ext cx="3094894" cy="1446550"/>
          </a:xfrm>
          <a:prstGeom prst="rect">
            <a:avLst/>
          </a:prstGeom>
          <a:noFill/>
        </p:spPr>
        <p:txBody>
          <a:bodyPr wrap="square" rtlCol="0">
            <a:spAutoFit/>
          </a:bodyPr>
          <a:lstStyle/>
          <a:p>
            <a:r>
              <a:rPr lang="zh-CN" altLang="en-US" sz="8800" dirty="0">
                <a:solidFill>
                  <a:schemeClr val="bg1"/>
                </a:solidFill>
              </a:rPr>
              <a:t>谢谢</a:t>
            </a:r>
            <a:endParaRPr lang="zh-CN" altLang="en-US" sz="7200" dirty="0">
              <a:solidFill>
                <a:schemeClr val="bg1"/>
              </a:solidFill>
            </a:endParaRPr>
          </a:p>
        </p:txBody>
      </p:sp>
    </p:spTree>
    <p:extLst>
      <p:ext uri="{BB962C8B-B14F-4D97-AF65-F5344CB8AC3E}">
        <p14:creationId xmlns:p14="http://schemas.microsoft.com/office/powerpoint/2010/main" val="415712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矩阵范数</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oMath>
                </a14:m>
                <a:r>
                  <a:rPr lang="zh-CN" altLang="en-US" dirty="0"/>
                  <a:t>衡量矩阵的大小，类似地满足三个条件</a:t>
                </a:r>
                <a:endParaRPr lang="en-US" altLang="zh-CN" dirty="0"/>
              </a:p>
              <a:p>
                <a:pPr lvl="1"/>
                <a:r>
                  <a:rPr lang="zh-CN" altLang="en-US" dirty="0"/>
                  <a:t>正定、齐次、三角不等式</a:t>
                </a:r>
                <a:endParaRPr lang="en-US" altLang="zh-CN" dirty="0"/>
              </a:p>
              <a:p>
                <a:r>
                  <a:rPr lang="en-US" altLang="zh-CN" dirty="0"/>
                  <a:t>p-</a:t>
                </a:r>
                <a:r>
                  <a:rPr lang="zh-CN" altLang="en-US" dirty="0"/>
                  <a:t>诱导范数</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sup</m:t>
                            </m:r>
                          </m:e>
                          <m:lim>
                            <m:r>
                              <a:rPr lang="en-US" altLang="zh-CN" b="0" i="1" smtClean="0">
                                <a:latin typeface="Cambria Math" panose="02040503050406030204" pitchFamily="18" charset="0"/>
                              </a:rPr>
                              <m:t>𝑥</m:t>
                            </m:r>
                            <m:r>
                              <a:rPr lang="en-US" altLang="zh-CN" b="0" i="1" smtClean="0">
                                <a:latin typeface="Cambria Math" panose="02040503050406030204" pitchFamily="18" charset="0"/>
                              </a:rPr>
                              <m:t>≠0</m:t>
                            </m:r>
                          </m:lim>
                        </m:limLow>
                      </m:fName>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𝑨𝒙</m:t>
                                    </m:r>
                                  </m:e>
                                </m:d>
                              </m:e>
                              <m:sub>
                                <m:r>
                                  <a:rPr lang="en-US" altLang="zh-CN" b="0" i="1" smtClean="0">
                                    <a:latin typeface="Cambria Math" panose="02040503050406030204" pitchFamily="18" charset="0"/>
                                  </a:rPr>
                                  <m:t>𝑝</m:t>
                                </m:r>
                              </m:sub>
                            </m:sSub>
                          </m:num>
                          <m:den>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𝑝</m:t>
                                </m:r>
                              </m:sub>
                            </m:sSub>
                          </m:den>
                        </m:f>
                      </m:e>
                    </m:func>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𝑗</m:t>
                            </m:r>
                          </m:lim>
                        </m:limLow>
                      </m:fName>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d>
                          </m:e>
                        </m:nary>
                      </m:e>
                    </m:func>
                  </m:oMath>
                </a14:m>
                <a:r>
                  <a:rPr lang="en-US" altLang="zh-CN" b="0" dirty="0"/>
                  <a:t> </a:t>
                </a:r>
                <a:r>
                  <a:rPr lang="zh-CN" altLang="en-US" b="0" dirty="0"/>
                  <a:t>绝对值列和的最大值</a:t>
                </a:r>
                <a:endParaRPr lang="en-US" altLang="zh-CN" b="0" dirty="0"/>
              </a:p>
              <a:p>
                <a:pPr lvl="1"/>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b="0" i="1" smtClean="0">
                            <a:latin typeface="Cambria Math" panose="02040503050406030204" pitchFamily="18" charset="0"/>
                          </a:rPr>
                          <m:t>∞</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a:latin typeface="Cambria Math" panose="02040503050406030204" pitchFamily="18" charset="0"/>
                          </a:rPr>
                          <m:t>max</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d>
                      </m:e>
                    </m:nary>
                  </m:oMath>
                </a14:m>
                <a:r>
                  <a:rPr lang="en-US" altLang="zh-CN" dirty="0"/>
                  <a:t> </a:t>
                </a:r>
                <a:r>
                  <a:rPr lang="zh-CN" altLang="en-US" dirty="0"/>
                  <a:t>绝对值行和的最大值</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b="0" i="1" smtClean="0">
                            <a:latin typeface="Cambria Math" panose="02040503050406030204" pitchFamily="18" charset="0"/>
                          </a:rPr>
                          <m:t>2</m:t>
                        </m:r>
                      </m:sub>
                    </m:sSub>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𝑚𝑎𝑥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oMath>
                </a14:m>
                <a:endParaRPr lang="en-US" altLang="zh-CN" dirty="0"/>
              </a:p>
              <a:p>
                <a:r>
                  <a:rPr lang="zh-CN" altLang="en-US" dirty="0"/>
                  <a:t>元范数</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sub>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d>
                                  </m:e>
                                  <m:sup>
                                    <m:r>
                                      <a:rPr lang="en-US" altLang="zh-CN" b="0" i="1" smtClean="0">
                                        <a:latin typeface="Cambria Math" panose="02040503050406030204" pitchFamily="18" charset="0"/>
                                      </a:rPr>
                                      <m:t>2</m:t>
                                    </m:r>
                                  </m:sup>
                                </m:sSup>
                              </m:e>
                            </m:nary>
                          </m:e>
                        </m:nary>
                      </m:e>
                    </m:rad>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11</a:t>
            </a:fld>
            <a:endParaRPr lang="zh-CN" altLang="en-US" dirty="0"/>
          </a:p>
        </p:txBody>
      </p:sp>
    </p:spTree>
    <p:extLst>
      <p:ext uri="{BB962C8B-B14F-4D97-AF65-F5344CB8AC3E}">
        <p14:creationId xmlns:p14="http://schemas.microsoft.com/office/powerpoint/2010/main" val="264483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特殊矩阵和特殊向量</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单位向量</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a14:m>
                <a:endParaRPr lang="en-US" altLang="zh-CN" dirty="0"/>
              </a:p>
              <a:p>
                <a:r>
                  <a:rPr lang="zh-CN" altLang="en-US" dirty="0"/>
                  <a:t>对称矩阵</a:t>
                </a:r>
                <a:endParaRPr lang="en-US" altLang="zh-CN" dirty="0"/>
              </a:p>
              <a:p>
                <a:pPr lvl="1"/>
                <a14:m>
                  <m:oMath xmlns:m="http://schemas.openxmlformats.org/officeDocument/2006/math">
                    <m:r>
                      <a:rPr lang="en-US" altLang="zh-CN" b="1" i="1" smtClean="0">
                        <a:latin typeface="Cambria Math" panose="02040503050406030204" pitchFamily="18" charset="0"/>
                      </a:rPr>
                      <m:t>𝑨</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𝑇</m:t>
                        </m:r>
                      </m:sup>
                    </m:sSup>
                  </m:oMath>
                </a14:m>
                <a:endParaRPr lang="en-US" altLang="zh-CN" dirty="0"/>
              </a:p>
              <a:p>
                <a:r>
                  <a:rPr lang="zh-CN" altLang="en-US" dirty="0"/>
                  <a:t>对角矩阵</a:t>
                </a:r>
                <a:endParaRPr lang="en-US" altLang="zh-CN" dirty="0"/>
              </a:p>
              <a:p>
                <a:pPr lvl="1"/>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endParaRPr lang="en-US" altLang="zh-CN" dirty="0"/>
              </a:p>
              <a:p>
                <a:r>
                  <a:rPr lang="zh-CN" altLang="en-US" dirty="0"/>
                  <a:t>正交矩阵</a:t>
                </a:r>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oMath>
                </a14:m>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𝐴</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12</a:t>
            </a:fld>
            <a:endParaRPr lang="zh-CN" altLang="en-US" dirty="0"/>
          </a:p>
        </p:txBody>
      </p:sp>
    </p:spTree>
    <p:extLst>
      <p:ext uri="{BB962C8B-B14F-4D97-AF65-F5344CB8AC3E}">
        <p14:creationId xmlns:p14="http://schemas.microsoft.com/office/powerpoint/2010/main" val="280712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特征值分解</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特征向量与特征值分解</a:t>
                </a:r>
                <a:endParaRPr lang="en-US" altLang="zh-CN" dirty="0"/>
              </a:p>
              <a:p>
                <a:pPr lvl="1"/>
                <a14:m>
                  <m:oMath xmlns:m="http://schemas.openxmlformats.org/officeDocument/2006/math">
                    <m:r>
                      <a:rPr lang="en-US" altLang="zh-CN" b="0" i="1" smtClean="0">
                        <a:latin typeface="Cambria Math" panose="02040503050406030204" pitchFamily="18" charset="0"/>
                      </a:rPr>
                      <m:t>𝐴𝑣</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𝑣</m:t>
                    </m:r>
                  </m:oMath>
                </a14:m>
                <a:r>
                  <a:rPr lang="zh-CN" altLang="en-US" dirty="0"/>
                  <a:t>，</a:t>
                </a:r>
                <a14:m>
                  <m:oMath xmlns:m="http://schemas.openxmlformats.org/officeDocument/2006/math">
                    <m:r>
                      <a:rPr lang="en-US" altLang="zh-CN" b="0" i="1" dirty="0" smtClean="0">
                        <a:latin typeface="Cambria Math" panose="02040503050406030204" pitchFamily="18" charset="0"/>
                      </a:rPr>
                      <m:t>𝑣</m:t>
                    </m:r>
                  </m:oMath>
                </a14:m>
                <a:r>
                  <a:rPr lang="en-US" altLang="zh-CN" dirty="0"/>
                  <a:t> </a:t>
                </a:r>
                <a:r>
                  <a:rPr lang="zh-CN" altLang="en-US" dirty="0"/>
                  <a:t>特征向量，</a:t>
                </a:r>
                <a14:m>
                  <m:oMath xmlns:m="http://schemas.openxmlformats.org/officeDocument/2006/math">
                    <m:r>
                      <a:rPr lang="en-US" altLang="zh-CN" b="0" i="1" smtClean="0">
                        <a:latin typeface="Cambria Math" panose="02040503050406030204" pitchFamily="18" charset="0"/>
                      </a:rPr>
                      <m:t>𝜆</m:t>
                    </m:r>
                  </m:oMath>
                </a14:m>
                <a:r>
                  <a:rPr lang="zh-CN" altLang="en-US" dirty="0"/>
                  <a:t>为特征值</a:t>
                </a:r>
                <a:endParaRPr lang="en-US" altLang="zh-CN" dirty="0"/>
              </a:p>
              <a:p>
                <a:pPr lvl="1"/>
                <a14:m>
                  <m:oMath xmlns:m="http://schemas.openxmlformats.org/officeDocument/2006/math">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r>
                          <a:rPr lang="en-US" altLang="zh-CN" b="0" i="1" smtClean="0">
                            <a:latin typeface="Cambria Math" panose="02040503050406030204" pitchFamily="18" charset="0"/>
                          </a:rPr>
                          <m:t>𝑣</m:t>
                        </m:r>
                      </m:e>
                    </m:d>
                  </m:oMath>
                </a14:m>
                <a:r>
                  <a:rPr lang="zh-CN" altLang="en-US" dirty="0"/>
                  <a:t>， 考虑单位特征向量</a:t>
                </a:r>
                <a:endParaRPr lang="en-US" altLang="zh-CN" dirty="0"/>
              </a:p>
              <a:p>
                <a:r>
                  <a:rPr lang="zh-CN" altLang="en-US" dirty="0"/>
                  <a:t>可对角化矩阵的特征值分解为</a:t>
                </a:r>
                <a:endParaRPr lang="en-US" altLang="zh-CN" dirty="0"/>
              </a:p>
              <a:p>
                <a:pPr lvl="1"/>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m:rPr>
                        <m:sty m:val="p"/>
                      </m:rPr>
                      <a:rPr lang="en-US" altLang="zh-CN" b="0" i="0" smtClean="0">
                        <a:latin typeface="Cambria Math" panose="02040503050406030204" pitchFamily="18" charset="0"/>
                      </a:rPr>
                      <m:t>diag</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𝜆</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−1</m:t>
                        </m:r>
                      </m:sup>
                    </m:sSup>
                  </m:oMath>
                </a14:m>
                <a:r>
                  <a:rPr lang="zh-CN" altLang="en-US" dirty="0"/>
                  <a:t>，</a:t>
                </a:r>
                <a14:m>
                  <m:oMath xmlns:m="http://schemas.openxmlformats.org/officeDocument/2006/math">
                    <m:r>
                      <a:rPr lang="en-US" altLang="zh-CN" b="0" i="1" dirty="0" smtClean="0">
                        <a:latin typeface="Cambria Math" panose="02040503050406030204" pitchFamily="18" charset="0"/>
                      </a:rPr>
                      <m:t>𝜆</m:t>
                    </m:r>
                  </m:oMath>
                </a14:m>
                <a:r>
                  <a:rPr lang="zh-CN" altLang="en-US" dirty="0"/>
                  <a:t>对应特征值</a:t>
                </a:r>
                <a:endParaRPr lang="en-US" altLang="zh-CN" dirty="0"/>
              </a:p>
              <a:p>
                <a:r>
                  <a:rPr lang="zh-CN" altLang="en-US" dirty="0"/>
                  <a:t>每一个实对称矩阵都有特征值分解</a:t>
                </a:r>
                <a:endParaRPr lang="en-US" altLang="zh-CN" dirty="0"/>
              </a:p>
              <a:p>
                <a:pPr lvl="1"/>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𝑄</m:t>
                        </m:r>
                      </m:e>
                      <m:sup>
                        <m:r>
                          <a:rPr lang="en-US" altLang="zh-CN" b="0" i="1" smtClean="0">
                            <a:latin typeface="Cambria Math" panose="02040503050406030204" pitchFamily="18" charset="0"/>
                          </a:rPr>
                          <m:t>𝑇</m:t>
                        </m:r>
                      </m:sup>
                    </m:sSup>
                  </m:oMath>
                </a14:m>
                <a:endParaRPr lang="en-US" altLang="zh-CN" dirty="0"/>
              </a:p>
              <a:p>
                <a:pPr lvl="1"/>
                <a:r>
                  <a:rPr lang="zh-CN" altLang="en-US" dirty="0"/>
                  <a:t>分解不一定唯一</a:t>
                </a:r>
                <a:endParaRPr lang="en-US" altLang="zh-CN" dirty="0"/>
              </a:p>
              <a:p>
                <a:pPr lvl="1"/>
                <a:r>
                  <a:rPr lang="zh-CN" altLang="en-US" dirty="0"/>
                  <a:t>分解唯一的条件是所有特征值唯一</a:t>
                </a:r>
                <a:endParaRPr lang="en-US" altLang="zh-CN" dirty="0"/>
              </a:p>
              <a:p>
                <a:r>
                  <a:rPr lang="zh-CN" altLang="en-US" dirty="0"/>
                  <a:t>矩阵是奇异的当且仅当含有零特征值</a:t>
                </a:r>
                <a:endParaRPr lang="en-US" altLang="zh-CN" dirty="0"/>
              </a:p>
              <a:p>
                <a:r>
                  <a:rPr lang="zh-CN" altLang="en-US" dirty="0"/>
                  <a:t>特征值为正数的矩阵为正定阵，非负的为半正定</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13</a:t>
            </a:fld>
            <a:endParaRPr lang="zh-CN" altLang="en-US" dirty="0"/>
          </a:p>
        </p:txBody>
      </p:sp>
    </p:spTree>
    <p:extLst>
      <p:ext uri="{BB962C8B-B14F-4D97-AF65-F5344CB8AC3E}">
        <p14:creationId xmlns:p14="http://schemas.microsoft.com/office/powerpoint/2010/main" val="1866932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特征值的影响</a:t>
            </a:r>
          </a:p>
        </p:txBody>
      </p:sp>
      <p:sp>
        <p:nvSpPr>
          <p:cNvPr id="3" name="Content Placeholder 2"/>
          <p:cNvSpPr>
            <a:spLocks noGrp="1"/>
          </p:cNvSpPr>
          <p:nvPr>
            <p:ph idx="1"/>
          </p:nvPr>
        </p:nvSpPr>
        <p:spPr>
          <a:xfrm>
            <a:off x="671455" y="5345084"/>
            <a:ext cx="10947890" cy="1168556"/>
          </a:xfrm>
        </p:spPr>
        <p:txBody>
          <a:bodyPr/>
          <a:lstStyle/>
          <a:p>
            <a:r>
              <a:rPr lang="zh-CN" altLang="en-US" dirty="0"/>
              <a:t>左边是单位向量集合</a:t>
            </a:r>
            <a:endParaRPr lang="en-US" altLang="zh-CN" dirty="0"/>
          </a:p>
          <a:p>
            <a:r>
              <a:rPr lang="zh-CN" altLang="en-US" dirty="0"/>
              <a:t>右边是</a:t>
            </a:r>
            <a:r>
              <a:rPr lang="en-US" altLang="zh-CN" dirty="0"/>
              <a:t>A</a:t>
            </a:r>
            <a:r>
              <a:rPr lang="zh-CN" altLang="en-US" dirty="0"/>
              <a:t>乘之后的集合</a:t>
            </a: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pPr/>
              <a:t>14</a:t>
            </a:fld>
            <a:endParaRPr lang="zh-CN" altLang="en-US" dirty="0"/>
          </a:p>
        </p:txBody>
      </p:sp>
      <p:pic>
        <p:nvPicPr>
          <p:cNvPr id="6" name="Picture 5"/>
          <p:cNvPicPr>
            <a:picLocks noChangeAspect="1"/>
          </p:cNvPicPr>
          <p:nvPr/>
        </p:nvPicPr>
        <p:blipFill>
          <a:blip r:embed="rId2"/>
          <a:stretch>
            <a:fillRect/>
          </a:stretch>
        </p:blipFill>
        <p:spPr>
          <a:xfrm>
            <a:off x="1760079" y="1282097"/>
            <a:ext cx="7109601" cy="3761653"/>
          </a:xfrm>
          <a:prstGeom prst="rect">
            <a:avLst/>
          </a:prstGeom>
        </p:spPr>
      </p:pic>
    </p:spTree>
    <p:extLst>
      <p:ext uri="{BB962C8B-B14F-4D97-AF65-F5344CB8AC3E}">
        <p14:creationId xmlns:p14="http://schemas.microsoft.com/office/powerpoint/2010/main" val="1363275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正交矩阵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𝐴</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𝜆</m:t>
                        </m:r>
                      </m:den>
                    </m:f>
                    <m:r>
                      <a:rPr lang="en-US" altLang="zh-CN" b="0" i="1" smtClean="0">
                        <a:latin typeface="Cambria Math" panose="02040503050406030204" pitchFamily="18" charset="0"/>
                        <a:ea typeface="Cambria Math" panose="02040503050406030204" pitchFamily="18" charset="0"/>
                      </a:rPr>
                      <m:t>𝑥</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𝜆</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𝐴𝑥</m:t>
                            </m:r>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oMath>
                </a14:m>
                <a:endParaRPr lang="en-US" altLang="zh-CN" i="1"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𝜆</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𝜆</m:t>
                        </m:r>
                      </m:e>
                    </m:d>
                    <m:r>
                      <a:rPr lang="en-US" altLang="zh-CN" b="0" i="1" smtClean="0">
                        <a:latin typeface="Cambria Math" panose="02040503050406030204" pitchFamily="18" charset="0"/>
                      </a:rPr>
                      <m:t>=1</m:t>
                    </m:r>
                  </m:oMath>
                </a14:m>
                <a:endParaRPr lang="en-US" altLang="zh-CN" i="1" dirty="0"/>
              </a:p>
              <a:p>
                <a:r>
                  <a:rPr lang="zh-CN" altLang="en-US" dirty="0"/>
                  <a:t>正交矩阵的特征值的绝对值为</a:t>
                </a:r>
                <a:r>
                  <a:rPr lang="en-US" altLang="zh-CN" dirty="0"/>
                  <a:t>1</a:t>
                </a:r>
                <a:r>
                  <a:rPr lang="zh-CN" altLang="en-US" dirty="0"/>
                  <a:t>，对应的是空间的旋转</a:t>
                </a:r>
                <a:endParaRPr lang="en-US" altLang="zh-CN" dirty="0"/>
              </a:p>
              <a:p>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m:rPr>
                                      <m:brk m:alnAt="7"/>
                                    </m:rPr>
                                    <a:rPr lang="en-US" altLang="zh-CN" b="0" i="1" smtClean="0">
                                      <a:latin typeface="Cambria Math" panose="02040503050406030204" pitchFamily="18" charset="0"/>
                                    </a:rPr>
                                    <m:t>𝜃</m:t>
                                  </m:r>
                                </m:e>
                              </m:func>
                            </m:e>
                            <m:e>
                              <m:func>
                                <m:funcPr>
                                  <m:ctrlPr>
                                    <a:rPr lang="en-US" altLang="zh-CN" b="0" i="1" smtClean="0">
                                      <a:latin typeface="Cambria Math" panose="02040503050406030204" pitchFamily="18" charset="0"/>
                                    </a:rPr>
                                  </m:ctrlPr>
                                </m:funcPr>
                                <m:fName>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e>
                          </m:mr>
                          <m:m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e>
                          </m:mr>
                        </m:m>
                      </m:e>
                    </m:d>
                  </m:oMath>
                </a14:m>
                <a:r>
                  <a:rPr lang="en-US" altLang="zh-CN" dirty="0"/>
                  <a:t> </a:t>
                </a:r>
                <a:r>
                  <a:rPr lang="zh-CN" altLang="en-US" dirty="0"/>
                  <a:t>是二维空间逆时针旋转</a:t>
                </a:r>
                <a14:m>
                  <m:oMath xmlns:m="http://schemas.openxmlformats.org/officeDocument/2006/math">
                    <m:r>
                      <a:rPr lang="en-US" altLang="zh-CN" b="0" i="1" smtClean="0">
                        <a:latin typeface="Cambria Math" panose="02040503050406030204" pitchFamily="18" charset="0"/>
                      </a:rPr>
                      <m:t>𝜃</m:t>
                    </m:r>
                  </m:oMath>
                </a14:m>
                <a:r>
                  <a:rPr lang="zh-CN" altLang="en-US" dirty="0"/>
                  <a:t>的矩阵</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15</a:t>
            </a:fld>
            <a:endParaRPr lang="zh-CN" altLang="en-US" dirty="0"/>
          </a:p>
        </p:txBody>
      </p:sp>
    </p:spTree>
    <p:extLst>
      <p:ext uri="{BB962C8B-B14F-4D97-AF65-F5344CB8AC3E}">
        <p14:creationId xmlns:p14="http://schemas.microsoft.com/office/powerpoint/2010/main" val="387797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奇异值分解</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奇异值分解类似于特征值分解，但是对任意矩阵都成立</a:t>
                </a:r>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𝐴𝑣</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𝑣</m:t>
                    </m:r>
                    <m:r>
                      <a:rPr lang="en-US" altLang="zh-CN" b="0" i="0" smtClean="0">
                        <a:solidFill>
                          <a:srgbClr val="FFC000"/>
                        </a:solidFill>
                        <a:latin typeface="Cambria Math" panose="02040503050406030204" pitchFamily="18" charset="0"/>
                      </a:rPr>
                      <m:t>⇒</m:t>
                    </m:r>
                  </m:oMath>
                </a14:m>
                <a:r>
                  <a:rPr lang="en-US" altLang="zh-CN" b="0" dirty="0"/>
                  <a:t> </a:t>
                </a:r>
                <a14:m>
                  <m:oMath xmlns:m="http://schemas.openxmlformats.org/officeDocument/2006/math">
                    <m:r>
                      <a:rPr lang="en-US" altLang="zh-CN" i="1">
                        <a:latin typeface="Cambria Math" panose="02040503050406030204" pitchFamily="18" charset="0"/>
                      </a:rPr>
                      <m:t>𝑣</m:t>
                    </m:r>
                  </m:oMath>
                </a14:m>
                <a:r>
                  <a:rPr lang="zh-CN" altLang="en-US" dirty="0"/>
                  <a:t>对应</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r>
                      <a:rPr lang="en-US" altLang="zh-CN" i="1">
                        <a:latin typeface="Cambria Math" panose="02040503050406030204" pitchFamily="18" charset="0"/>
                      </a:rPr>
                      <m:t>𝐴</m:t>
                    </m:r>
                  </m:oMath>
                </a14:m>
                <a:r>
                  <a:rPr lang="zh-CN" altLang="en-US" dirty="0"/>
                  <a:t>的特征值为</a:t>
                </a:r>
                <a14:m>
                  <m:oMath xmlns:m="http://schemas.openxmlformats.org/officeDocument/2006/math">
                    <m:r>
                      <a:rPr lang="en-US" altLang="zh-CN" b="0" i="1" smtClean="0">
                        <a:latin typeface="Cambria Math" panose="02040503050406030204" pitchFamily="18" charset="0"/>
                      </a:rPr>
                      <m:t>𝜆</m:t>
                    </m:r>
                  </m:oMath>
                </a14:m>
                <a:r>
                  <a:rPr lang="zh-CN" altLang="en-US" dirty="0"/>
                  <a:t>特征向量</a:t>
                </a:r>
                <a:endParaRPr lang="en-US" altLang="zh-CN" b="0" dirty="0"/>
              </a:p>
              <a:p>
                <a:pPr lvl="1"/>
                <a:r>
                  <a:rPr lang="zh-CN" altLang="en-US" dirty="0"/>
                  <a:t>令</a:t>
                </a:r>
                <a14:m>
                  <m:oMath xmlns:m="http://schemas.openxmlformats.org/officeDocument/2006/math">
                    <m:r>
                      <a:rPr lang="en-US" altLang="zh-CN" b="0" i="1" smtClean="0">
                        <a:latin typeface="Cambria Math" panose="02040503050406030204" pitchFamily="18" charset="0"/>
                      </a:rPr>
                      <m:t>𝐴𝑣</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𝑢</m:t>
                    </m:r>
                    <m:r>
                      <a:rPr lang="en-US" altLang="zh-CN" b="0" i="0" smtClean="0">
                        <a:latin typeface="Cambria Math" panose="02040503050406030204" pitchFamily="18" charset="0"/>
                      </a:rPr>
                      <m:t> </m:t>
                    </m:r>
                    <m:r>
                      <a:rPr lang="en-US" altLang="zh-CN" b="0" i="0" smtClean="0">
                        <a:solidFill>
                          <a:srgbClr val="FFC000"/>
                        </a:solidFill>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𝜎</m:t>
                    </m:r>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𝜆</m:t>
                    </m:r>
                    <m:r>
                      <a:rPr lang="en-US" altLang="zh-CN" b="0" i="1" dirty="0" smtClean="0">
                        <a:latin typeface="Cambria Math" panose="02040503050406030204" pitchFamily="18" charset="0"/>
                      </a:rPr>
                      <m:t>𝑣</m:t>
                    </m:r>
                  </m:oMath>
                </a14:m>
                <a:endParaRPr lang="en-US" altLang="zh-CN" dirty="0"/>
              </a:p>
              <a:p>
                <a:pPr lvl="1"/>
                <a14:m>
                  <m:oMath xmlns:m="http://schemas.openxmlformats.org/officeDocument/2006/math">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𝑢</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𝜆</m:t>
                        </m:r>
                      </m:num>
                      <m:den>
                        <m:r>
                          <a:rPr lang="en-US" altLang="zh-CN" b="0" i="1" smtClean="0">
                            <a:latin typeface="Cambria Math" panose="02040503050406030204" pitchFamily="18" charset="0"/>
                          </a:rPr>
                          <m:t>𝜎</m:t>
                        </m:r>
                      </m:den>
                    </m:f>
                    <m:r>
                      <a:rPr lang="en-US" altLang="zh-CN" i="1">
                        <a:latin typeface="Cambria Math" panose="02040503050406030204" pitchFamily="18" charset="0"/>
                      </a:rPr>
                      <m:t>𝐴</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𝑢</m:t>
                    </m:r>
                    <m:r>
                      <a:rPr lang="en-US" altLang="zh-CN" b="0" i="0" smtClean="0">
                        <a:latin typeface="Cambria Math" panose="02040503050406030204" pitchFamily="18" charset="0"/>
                      </a:rPr>
                      <m:t> </m:t>
                    </m:r>
                    <m:r>
                      <a:rPr lang="en-US" altLang="zh-CN" b="0" i="1" smtClean="0">
                        <a:solidFill>
                          <a:srgbClr val="FFC000"/>
                        </a:solidFill>
                        <a:latin typeface="Cambria Math" panose="02040503050406030204" pitchFamily="18" charset="0"/>
                      </a:rPr>
                      <m:t>⇒</m:t>
                    </m:r>
                  </m:oMath>
                </a14:m>
                <a:r>
                  <a:rPr lang="zh-CN" altLang="en-US" dirty="0"/>
                  <a:t>  </a:t>
                </a:r>
                <a14:m>
                  <m:oMath xmlns:m="http://schemas.openxmlformats.org/officeDocument/2006/math">
                    <m:r>
                      <a:rPr lang="en-US" altLang="zh-CN" b="0" i="1" dirty="0" smtClean="0">
                        <a:latin typeface="Cambria Math" panose="02040503050406030204" pitchFamily="18" charset="0"/>
                      </a:rPr>
                      <m:t>𝑢</m:t>
                    </m:r>
                  </m:oMath>
                </a14:m>
                <a:r>
                  <a:rPr lang="zh-CN" altLang="en-US" dirty="0"/>
                  <a:t>对应</a:t>
                </a:r>
                <a14:m>
                  <m:oMath xmlns:m="http://schemas.openxmlformats.org/officeDocument/2006/math">
                    <m:r>
                      <a:rPr lang="en-US" altLang="zh-CN" i="1">
                        <a:latin typeface="Cambria Math" panose="02040503050406030204" pitchFamily="18" charset="0"/>
                      </a:rPr>
                      <m:t>𝐴</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oMath>
                </a14:m>
                <a:r>
                  <a:rPr lang="zh-CN" altLang="en-US" dirty="0"/>
                  <a:t>的特征值为</a:t>
                </a:r>
                <a14:m>
                  <m:oMath xmlns:m="http://schemas.openxmlformats.org/officeDocument/2006/math">
                    <m:r>
                      <a:rPr lang="en-US" altLang="zh-CN" b="0" i="1" smtClean="0">
                        <a:latin typeface="Cambria Math" panose="02040503050406030204" pitchFamily="18" charset="0"/>
                      </a:rPr>
                      <m:t>𝜆</m:t>
                    </m:r>
                  </m:oMath>
                </a14:m>
                <a:r>
                  <a:rPr lang="zh-CN" altLang="en-US" dirty="0"/>
                  <a:t>特征向量</a:t>
                </a:r>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𝐴𝑣</m:t>
                    </m:r>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𝑢</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𝜆</m:t>
                        </m:r>
                      </m:num>
                      <m:den>
                        <m:r>
                          <a:rPr lang="en-US" altLang="zh-CN" b="0" i="1" smtClean="0">
                            <a:latin typeface="Cambria Math" panose="02040503050406030204" pitchFamily="18" charset="0"/>
                          </a:rPr>
                          <m:t>𝜎</m:t>
                        </m:r>
                      </m:den>
                    </m:f>
                    <m:r>
                      <a:rPr lang="en-US" altLang="zh-CN" b="0" i="1" smtClean="0">
                        <a:latin typeface="Cambria Math" panose="02040503050406030204" pitchFamily="18" charset="0"/>
                      </a:rPr>
                      <m:t>  </m:t>
                    </m:r>
                    <m:r>
                      <a:rPr lang="en-US" altLang="zh-CN" b="0" i="1" smtClean="0">
                        <a:solidFill>
                          <a:srgbClr val="FFC000"/>
                        </a:solidFill>
                        <a:latin typeface="Cambria Math" panose="02040503050406030204" pitchFamily="18" charset="0"/>
                      </a:rPr>
                      <m:t>⇒</m:t>
                    </m:r>
                  </m:oMath>
                </a14:m>
                <a:r>
                  <a:rPr lang="en-US" altLang="zh-CN" b="0"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oMath>
                </a14:m>
                <a:endParaRPr lang="en-US" altLang="zh-CN" b="0" dirty="0"/>
              </a:p>
              <a:p>
                <a:r>
                  <a:rPr lang="zh-CN" altLang="en-US" dirty="0"/>
                  <a:t>将</a:t>
                </a:r>
                <a14:m>
                  <m:oMath xmlns:m="http://schemas.openxmlformats.org/officeDocument/2006/math">
                    <m:r>
                      <a:rPr lang="en-US" altLang="zh-CN" i="1">
                        <a:latin typeface="Cambria Math" panose="02040503050406030204" pitchFamily="18" charset="0"/>
                      </a:rPr>
                      <m:t>𝐴𝑣</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i="1">
                        <a:latin typeface="Cambria Math" panose="02040503050406030204" pitchFamily="18" charset="0"/>
                      </a:rPr>
                      <m:t>𝑢</m:t>
                    </m:r>
                  </m:oMath>
                </a14:m>
                <a:r>
                  <a:rPr lang="zh-CN" altLang="en-US" dirty="0"/>
                  <a:t>写成矩阵形式为</a:t>
                </a:r>
                <a14:m>
                  <m:oMath xmlns:m="http://schemas.openxmlformats.org/officeDocument/2006/math">
                    <m:r>
                      <a:rPr lang="en-US" altLang="zh-CN" b="0" i="1" smtClean="0">
                        <a:latin typeface="Cambria Math" panose="02040503050406030204" pitchFamily="18" charset="0"/>
                      </a:rPr>
                      <m:t>𝐴𝑉</m:t>
                    </m:r>
                    <m:r>
                      <a:rPr lang="en-US" altLang="zh-CN" b="0" i="1" smtClean="0">
                        <a:latin typeface="Cambria Math" panose="02040503050406030204" pitchFamily="18" charset="0"/>
                      </a:rPr>
                      <m:t>=</m:t>
                    </m:r>
                    <m:r>
                      <a:rPr lang="en-US" altLang="zh-CN" i="1">
                        <a:latin typeface="Cambria Math" panose="02040503050406030204" pitchFamily="18" charset="0"/>
                      </a:rPr>
                      <m:t>𝑈</m:t>
                    </m:r>
                    <m:r>
                      <m:rPr>
                        <m:sty m:val="p"/>
                      </m:rPr>
                      <a:rPr lang="en-US" altLang="zh-CN" b="0" i="0" smtClean="0">
                        <a:latin typeface="Cambria Math" panose="02040503050406030204" pitchFamily="18" charset="0"/>
                      </a:rPr>
                      <m:t>Σ</m:t>
                    </m:r>
                  </m:oMath>
                </a14:m>
                <a:endParaRPr lang="en-US" altLang="zh-CN" b="0" dirty="0"/>
              </a:p>
              <a:p>
                <a:r>
                  <a:rPr lang="zh-CN" altLang="en-US" dirty="0"/>
                  <a:t>假设</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rank</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oMath>
                </a14:m>
                <a:r>
                  <a:rPr lang="en-US" altLang="zh-CN" dirty="0"/>
                  <a:t>,</a:t>
                </a:r>
                <a:r>
                  <a:rPr lang="zh-CN" altLang="en-US" dirty="0"/>
                  <a:t> </a:t>
                </a:r>
                <a14:m>
                  <m:oMath xmlns:m="http://schemas.openxmlformats.org/officeDocument/2006/math">
                    <m:r>
                      <m:rPr>
                        <m:sty m:val="p"/>
                      </m:rPr>
                      <a:rPr lang="en-US" altLang="zh-CN">
                        <a:latin typeface="Cambria Math" panose="02040503050406030204" pitchFamily="18" charset="0"/>
                      </a:rPr>
                      <m:t>Σ</m:t>
                    </m:r>
                    <m:r>
                      <a:rPr lang="en-US" altLang="zh-CN" i="1">
                        <a:latin typeface="Cambria Math" panose="02040503050406030204" pitchFamily="18" charset="0"/>
                      </a:rPr>
                      <m:t>=</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,0,⋯,0</m:t>
                            </m:r>
                          </m:e>
                        </m:d>
                      </m:e>
                    </m:d>
                  </m:oMath>
                </a14:m>
                <a:r>
                  <a:rPr lang="zh-CN" altLang="en-US"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𝜎</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𝜎</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𝜎</m:t>
                        </m:r>
                      </m:e>
                      <m:sub>
                        <m:r>
                          <a:rPr lang="en-US" altLang="zh-CN" sz="2400" i="1" dirty="0">
                            <a:latin typeface="Cambria Math" panose="02040503050406030204" pitchFamily="18" charset="0"/>
                          </a:rPr>
                          <m:t>𝑘</m:t>
                        </m:r>
                      </m:sub>
                    </m:sSub>
                    <m:r>
                      <a:rPr lang="en-US" altLang="zh-CN" sz="2400" b="0" i="1" dirty="0" smtClean="0">
                        <a:latin typeface="Cambria Math" panose="02040503050406030204" pitchFamily="18" charset="0"/>
                      </a:rPr>
                      <m:t>≥0</m:t>
                    </m:r>
                  </m:oMath>
                </a14:m>
                <a:endParaRPr lang="en-US" altLang="zh-CN" dirty="0"/>
              </a:p>
              <a:p>
                <a:r>
                  <a:rPr lang="zh-CN" altLang="en-US" dirty="0">
                    <a:latin typeface="Cambria Math" panose="02040503050406030204" pitchFamily="18" charset="0"/>
                  </a:rPr>
                  <a:t>由于</a:t>
                </a:r>
                <a14:m>
                  <m:oMath xmlns:m="http://schemas.openxmlformats.org/officeDocument/2006/math">
                    <m:r>
                      <a:rPr lang="en-US" altLang="zh-CN" b="1" i="1" dirty="0" smtClean="0">
                        <a:latin typeface="Cambria Math" panose="02040503050406030204" pitchFamily="18" charset="0"/>
                      </a:rPr>
                      <m:t>𝑽</m:t>
                    </m:r>
                  </m:oMath>
                </a14:m>
                <a:r>
                  <a:rPr lang="zh-CN" altLang="en-US" dirty="0">
                    <a:latin typeface="Cambria Math" panose="02040503050406030204" pitchFamily="18" charset="0"/>
                  </a:rPr>
                  <a:t>是正交矩阵，所以</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𝐴𝑉</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endParaRPr lang="en-US" altLang="zh-CN" dirty="0">
                  <a:latin typeface="Cambria Math" panose="02040503050406030204" pitchFamily="18" charset="0"/>
                </a:endParaRPr>
              </a:p>
              <a:p>
                <a:pPr lvl="1"/>
                <a14:m>
                  <m:oMath xmlns:m="http://schemas.openxmlformats.org/officeDocument/2006/math">
                    <m:r>
                      <a:rPr lang="en-US" altLang="zh-CN" i="1">
                        <a:latin typeface="Cambria Math" panose="02040503050406030204" pitchFamily="18" charset="0"/>
                      </a:rPr>
                      <m:t>𝑈</m:t>
                    </m:r>
                  </m:oMath>
                </a14:m>
                <a:r>
                  <a:rPr lang="zh-CN" altLang="en-US" dirty="0"/>
                  <a:t>的列向量为左奇异向量，</a:t>
                </a:r>
                <a14:m>
                  <m:oMath xmlns:m="http://schemas.openxmlformats.org/officeDocument/2006/math">
                    <m:r>
                      <a:rPr lang="en-US" altLang="zh-CN" b="0" i="1" smtClean="0">
                        <a:latin typeface="Cambria Math" panose="02040503050406030204" pitchFamily="18" charset="0"/>
                      </a:rPr>
                      <m:t>𝑉</m:t>
                    </m:r>
                  </m:oMath>
                </a14:m>
                <a:r>
                  <a:rPr lang="zh-CN" altLang="en-US" dirty="0"/>
                  <a:t>的列向量为右奇异向量</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16</a:t>
            </a:fld>
            <a:endParaRPr lang="zh-CN" altLang="en-US" dirty="0"/>
          </a:p>
        </p:txBody>
      </p:sp>
    </p:spTree>
    <p:extLst>
      <p:ext uri="{BB962C8B-B14F-4D97-AF65-F5344CB8AC3E}">
        <p14:creationId xmlns:p14="http://schemas.microsoft.com/office/powerpoint/2010/main" val="3501005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Moore-Penrose </a:t>
            </a:r>
            <a:r>
              <a:rPr lang="zh-CN" altLang="en-US" dirty="0"/>
              <a:t>伪逆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𝛼</m:t>
                            </m:r>
                            <m:r>
                              <a:rPr lang="en-US" altLang="zh-CN" b="0" i="1" smtClean="0">
                                <a:latin typeface="Cambria Math" panose="02040503050406030204" pitchFamily="18" charset="0"/>
                              </a:rPr>
                              <m:t>→0</m:t>
                            </m:r>
                          </m:lim>
                        </m:limLow>
                      </m:fName>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𝐼</m:t>
                                </m:r>
                              </m:e>
                            </m:d>
                          </m:e>
                          <m:sup>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e>
                    </m:func>
                  </m:oMath>
                </a14:m>
                <a:endParaRPr lang="en-US" altLang="zh-CN" dirty="0"/>
              </a:p>
              <a:p>
                <a:r>
                  <a:rPr lang="zh-CN" altLang="en-US" dirty="0"/>
                  <a:t>可以通过如下方式计算，假设奇异值分解 </a:t>
                </a:r>
                <a14:m>
                  <m:oMath xmlns:m="http://schemas.openxmlformats.org/officeDocument/2006/math">
                    <m:r>
                      <a:rPr lang="en-US" altLang="zh-CN" b="0" i="1" smtClean="0">
                        <a:latin typeface="Cambria Math" panose="02040503050406030204" pitchFamily="18" charset="0"/>
                      </a:rPr>
                      <m:t>𝐴</m:t>
                    </m:r>
                    <m:r>
                      <a:rPr lang="en-US" altLang="zh-CN" b="0" i="0"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𝑉</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Σ</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𝑇</m:t>
                        </m:r>
                      </m:sup>
                    </m:sSup>
                  </m:oMath>
                </a14:m>
                <a:endParaRPr lang="en-US" altLang="zh-CN" dirty="0"/>
              </a:p>
              <a:p>
                <a:pPr lvl="1"/>
                <a:r>
                  <a:rPr lang="zh-CN" altLang="en-US" dirty="0"/>
                  <a:t>对角矩阵</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Σ</m:t>
                        </m:r>
                      </m:e>
                      <m:sup>
                        <m:r>
                          <a:rPr lang="en-US" altLang="zh-CN" i="1">
                            <a:latin typeface="Cambria Math" panose="02040503050406030204" pitchFamily="18" charset="0"/>
                          </a:rPr>
                          <m:t>+</m:t>
                        </m:r>
                      </m:sup>
                    </m:sSup>
                  </m:oMath>
                </a14:m>
                <a:r>
                  <a:rPr lang="zh-CN" altLang="en-US" dirty="0"/>
                  <a:t>是</a:t>
                </a:r>
                <a14:m>
                  <m:oMath xmlns:m="http://schemas.openxmlformats.org/officeDocument/2006/math">
                    <m:r>
                      <m:rPr>
                        <m:sty m:val="p"/>
                      </m:rPr>
                      <a:rPr lang="en-US" altLang="zh-CN" b="0" i="0" dirty="0" smtClean="0">
                        <a:latin typeface="Cambria Math" panose="02040503050406030204" pitchFamily="18" charset="0"/>
                      </a:rPr>
                      <m:t>Σ</m:t>
                    </m:r>
                  </m:oMath>
                </a14:m>
                <a:r>
                  <a:rPr lang="zh-CN" altLang="en-US" dirty="0"/>
                  <a:t> 中非</a:t>
                </a:r>
                <a:r>
                  <a:rPr lang="en-US" altLang="zh-CN" dirty="0"/>
                  <a:t>0</a:t>
                </a:r>
                <a:r>
                  <a:rPr lang="zh-CN" altLang="en-US" dirty="0"/>
                  <a:t>元素取导数再转置</a:t>
                </a:r>
                <a:endParaRPr lang="en-US" altLang="zh-CN" dirty="0"/>
              </a:p>
              <a:p>
                <a:pPr lvl="1"/>
                <a:r>
                  <a:rPr lang="zh-CN" altLang="en-US" dirty="0"/>
                  <a:t>比如</a:t>
                </a:r>
                <a14:m>
                  <m:oMath xmlns:m="http://schemas.openxmlformats.org/officeDocument/2006/math">
                    <m:r>
                      <m:rPr>
                        <m:sty m:val="p"/>
                      </m:rPr>
                      <a:rPr lang="en-US" altLang="zh-CN" b="0" i="0" smtClean="0">
                        <a:latin typeface="Cambria Math" panose="02040503050406030204" pitchFamily="18" charset="0"/>
                      </a:rPr>
                      <m:t>Σ</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1</m:t>
                                  </m:r>
                                </m:sub>
                              </m:sSub>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d>
                  </m:oMath>
                </a14:m>
                <a:r>
                  <a:rPr lang="zh-CN" altLang="en-US" dirty="0"/>
                  <a:t> </a:t>
                </a:r>
                <a:r>
                  <a:rPr lang="en-US" altLang="zh-CN" dirty="0"/>
                  <a:t>, </a:t>
                </a:r>
                <a:r>
                  <a:rPr lang="zh-CN" altLang="en-US" dirty="0"/>
                  <a:t>那么</a:t>
                </a:r>
                <a14:m>
                  <m:oMath xmlns:m="http://schemas.openxmlformats.org/officeDocument/2006/math">
                    <m:r>
                      <m:rPr>
                        <m:sty m:val="p"/>
                      </m:rPr>
                      <a:rPr lang="en-US" altLang="zh-CN">
                        <a:latin typeface="Cambria Math" panose="02040503050406030204" pitchFamily="18" charset="0"/>
                      </a:rPr>
                      <m:t>Σ</m:t>
                    </m:r>
                    <m:r>
                      <a:rPr lang="en-US" altLang="zh-CN"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1</m:t>
                                  </m:r>
                                </m:sub>
                              </m:sSub>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17</a:t>
            </a:fld>
            <a:endParaRPr lang="zh-CN" altLang="en-US" dirty="0"/>
          </a:p>
        </p:txBody>
      </p:sp>
    </p:spTree>
    <p:extLst>
      <p:ext uri="{BB962C8B-B14F-4D97-AF65-F5344CB8AC3E}">
        <p14:creationId xmlns:p14="http://schemas.microsoft.com/office/powerpoint/2010/main" val="1100998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Moore-Penrose </a:t>
            </a:r>
            <a:r>
              <a:rPr lang="zh-CN" altLang="en-US" dirty="0"/>
              <a:t>伪逆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假设方程组 </a:t>
                </a:r>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r>
                  <a:rPr lang="zh-CN" altLang="en-US" dirty="0"/>
                  <a:t>那么</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𝑏</m:t>
                    </m:r>
                  </m:oMath>
                </a14:m>
                <a:r>
                  <a:rPr lang="zh-CN" altLang="en-US" dirty="0"/>
                  <a:t> 可以概括无解、有一个解、有多个解的情形</a:t>
                </a:r>
                <a:endParaRPr lang="en-US" altLang="zh-CN" dirty="0"/>
              </a:p>
              <a:p>
                <a:pPr lvl="1"/>
                <a:r>
                  <a:rPr lang="zh-CN" altLang="en-US" dirty="0"/>
                  <a:t>唯一解，</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m:t>
                        </m:r>
                      </m:sup>
                    </m:sSup>
                    <m:r>
                      <a:rPr lang="en-US" altLang="zh-CN"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0" smtClean="0">
                            <a:latin typeface="Cambria Math" panose="02040503050406030204" pitchFamily="18" charset="0"/>
                          </a:rPr>
                          <m:t>−1</m:t>
                        </m:r>
                      </m:sup>
                    </m:sSup>
                  </m:oMath>
                </a14:m>
                <a:endParaRPr lang="en-US" altLang="zh-CN" dirty="0"/>
              </a:p>
              <a:p>
                <a:pPr lvl="1"/>
                <a:endParaRPr lang="en-US" altLang="zh-CN" dirty="0"/>
              </a:p>
              <a:p>
                <a:pPr lvl="1"/>
                <a:r>
                  <a:rPr lang="zh-CN" altLang="en-US" dirty="0"/>
                  <a:t>无解，</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m:t>
                        </m:r>
                      </m:sup>
                    </m:sSup>
                    <m:r>
                      <a:rPr lang="en-US" altLang="zh-CN" i="1">
                        <a:latin typeface="Cambria Math" panose="02040503050406030204" pitchFamily="18" charset="0"/>
                      </a:rPr>
                      <m:t>𝑏</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𝑥</m:t>
                                </m:r>
                              </m:lim>
                            </m:limLow>
                          </m:fName>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 </m:t>
                                    </m:r>
                                  </m:e>
                                </m:d>
                              </m:e>
                              <m:sup>
                                <m:r>
                                  <a:rPr lang="en-US" altLang="zh-CN" b="0" i="1" smtClean="0">
                                    <a:latin typeface="Cambria Math" panose="02040503050406030204" pitchFamily="18" charset="0"/>
                                  </a:rPr>
                                  <m:t>2</m:t>
                                </m:r>
                              </m:sup>
                            </m:sSup>
                          </m:e>
                        </m:func>
                      </m:e>
                    </m:func>
                  </m:oMath>
                </a14:m>
                <a:endParaRPr lang="en-US" altLang="zh-CN" dirty="0"/>
              </a:p>
              <a:p>
                <a:pPr lvl="1"/>
                <a:endParaRPr lang="en-US" altLang="zh-CN" dirty="0"/>
              </a:p>
              <a:p>
                <a:pPr lvl="1"/>
                <a:r>
                  <a:rPr lang="zh-CN" altLang="en-US" dirty="0"/>
                  <a:t>有多个解，</a:t>
                </a:r>
                <a14:m>
                  <m:oMath xmlns:m="http://schemas.openxmlformats.org/officeDocument/2006/math">
                    <m:d>
                      <m:dPr>
                        <m:begChr m:val="‖"/>
                        <m:endChr m:val="‖"/>
                        <m:ctrlPr>
                          <a:rPr lang="en-US" altLang="zh-CN" i="1" dirty="0"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m:t>
                            </m:r>
                          </m:sup>
                        </m:sSup>
                        <m:r>
                          <a:rPr lang="en-US" altLang="zh-CN" i="1">
                            <a:latin typeface="Cambria Math" panose="02040503050406030204" pitchFamily="18" charset="0"/>
                          </a:rPr>
                          <m:t>𝑏</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r>
                      <a:rPr lang="zh-CN" altLang="en-US" i="1">
                        <a:latin typeface="Cambria Math" panose="02040503050406030204" pitchFamily="18" charset="0"/>
                      </a:rPr>
                      <m:t>满足</m:t>
                    </m:r>
                    <m:r>
                      <a:rPr lang="en-US" altLang="zh-CN" b="0" i="1" smtClean="0">
                        <a:latin typeface="Cambria Math" panose="02040503050406030204" pitchFamily="18" charset="0"/>
                      </a:rPr>
                      <m:t> </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18</a:t>
            </a:fld>
            <a:endParaRPr lang="zh-CN" altLang="en-US" dirty="0"/>
          </a:p>
        </p:txBody>
      </p:sp>
    </p:spTree>
    <p:extLst>
      <p:ext uri="{BB962C8B-B14F-4D97-AF65-F5344CB8AC3E}">
        <p14:creationId xmlns:p14="http://schemas.microsoft.com/office/powerpoint/2010/main" val="1119473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m:rPr>
                        <m:sty m:val="p"/>
                      </m:rPr>
                      <a:rPr lang="en-US" altLang="zh-CN" b="0" i="0" smtClean="0">
                        <a:latin typeface="Cambria Math" panose="02040503050406030204" pitchFamily="18" charset="0"/>
                      </a:rPr>
                      <m:t>trace</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e>
                    </m:nary>
                  </m:oMath>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m:rPr>
                            <m:sty m:val="p"/>
                          </m:rPr>
                          <a:rPr lang="en-US" altLang="zh-CN" b="0" i="0" smtClean="0">
                            <a:latin typeface="Cambria Math" panose="02040503050406030204" pitchFamily="18" charset="0"/>
                          </a:rPr>
                          <m:t>trace</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m:t>
                            </m:r>
                          </m:e>
                        </m:d>
                      </m:e>
                    </m:rad>
                  </m:oMath>
                </a14:m>
                <a:endParaRPr lang="en-US" altLang="zh-CN" dirty="0"/>
              </a:p>
              <a:p>
                <a14:m>
                  <m:oMath xmlns:m="http://schemas.openxmlformats.org/officeDocument/2006/math">
                    <m:r>
                      <m:rPr>
                        <m:sty m:val="p"/>
                      </m:rPr>
                      <a:rPr lang="en-US" altLang="zh-CN" b="0" i="0" smtClean="0">
                        <a:latin typeface="Cambria Math" panose="02040503050406030204" pitchFamily="18" charset="0"/>
                      </a:rPr>
                      <m:t>trace</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trace</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oMath>
                </a14:m>
                <a:endParaRPr lang="en-US" altLang="zh-CN" dirty="0"/>
              </a:p>
              <a:p>
                <a14:m>
                  <m:oMath xmlns:m="http://schemas.openxmlformats.org/officeDocument/2006/math">
                    <m:r>
                      <m:rPr>
                        <m:sty m:val="p"/>
                      </m:rPr>
                      <a:rPr lang="en-US" altLang="zh-CN" b="0" i="0" smtClean="0">
                        <a:latin typeface="Cambria Math" panose="02040503050406030204" pitchFamily="18" charset="0"/>
                      </a:rPr>
                      <m:t>trace</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𝐴𝐵</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trace</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𝐵𝐴</m:t>
                        </m: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19</a:t>
            </a:fld>
            <a:endParaRPr lang="zh-CN" altLang="en-US" dirty="0"/>
          </a:p>
        </p:txBody>
      </p:sp>
    </p:spTree>
    <p:extLst>
      <p:ext uri="{BB962C8B-B14F-4D97-AF65-F5344CB8AC3E}">
        <p14:creationId xmlns:p14="http://schemas.microsoft.com/office/powerpoint/2010/main" val="57670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D7BC5A3-D355-4C8D-AD2C-5AC2CB0B116D}" type="slidenum">
              <a:rPr lang="zh-CN" altLang="en-US" smtClean="0"/>
              <a:t>2</a:t>
            </a:fld>
            <a:endParaRPr lang="zh-CN" altLang="en-US"/>
          </a:p>
        </p:txBody>
      </p:sp>
      <p:grpSp>
        <p:nvGrpSpPr>
          <p:cNvPr id="4" name="组合 1"/>
          <p:cNvGrpSpPr/>
          <p:nvPr/>
        </p:nvGrpSpPr>
        <p:grpSpPr>
          <a:xfrm>
            <a:off x="-399837"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5" name="直接连接符 62"/>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3" name="直接连接符 60"/>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noFill/>
                <a:ln w="952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291590" y="2877644"/>
            <a:ext cx="1415772" cy="830997"/>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1709178"/>
            <a:ext cx="2318263"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1. </a:t>
            </a:r>
            <a:r>
              <a:rPr lang="zh-CN" altLang="en-US" sz="3200" b="1" dirty="0">
                <a:solidFill>
                  <a:schemeClr val="bg1"/>
                </a:solidFill>
                <a:latin typeface="微软雅黑" panose="020B0503020204020204" pitchFamily="34" charset="-122"/>
                <a:ea typeface="微软雅黑" panose="020B0503020204020204" pitchFamily="34" charset="-122"/>
              </a:rPr>
              <a:t>线性代数</a:t>
            </a:r>
          </a:p>
        </p:txBody>
      </p:sp>
      <p:sp>
        <p:nvSpPr>
          <p:cNvPr id="84" name="文本框 80"/>
          <p:cNvSpPr txBox="1"/>
          <p:nvPr/>
        </p:nvSpPr>
        <p:spPr>
          <a:xfrm>
            <a:off x="7085520" y="2532622"/>
            <a:ext cx="3108543"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2. </a:t>
            </a:r>
            <a:r>
              <a:rPr lang="zh-CN" altLang="en-US" sz="3200" dirty="0">
                <a:solidFill>
                  <a:schemeClr val="bg1"/>
                </a:solidFill>
                <a:latin typeface="微软雅黑" panose="020B0503020204020204" pitchFamily="34" charset="-122"/>
                <a:ea typeface="微软雅黑" panose="020B0503020204020204" pitchFamily="34" charset="-122"/>
              </a:rPr>
              <a:t>概率与信息论</a:t>
            </a:r>
          </a:p>
        </p:txBody>
      </p:sp>
      <p:sp>
        <p:nvSpPr>
          <p:cNvPr id="85" name="文本框 81"/>
          <p:cNvSpPr txBox="1"/>
          <p:nvPr/>
        </p:nvSpPr>
        <p:spPr>
          <a:xfrm>
            <a:off x="7085520" y="3356066"/>
            <a:ext cx="3518912"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3. </a:t>
            </a:r>
            <a:r>
              <a:rPr lang="zh-CN" altLang="en-US" sz="3200" dirty="0">
                <a:solidFill>
                  <a:schemeClr val="bg1"/>
                </a:solidFill>
                <a:latin typeface="微软雅黑" panose="020B0503020204020204" pitchFamily="34" charset="-122"/>
                <a:ea typeface="微软雅黑" panose="020B0503020204020204" pitchFamily="34" charset="-122"/>
              </a:rPr>
              <a:t>数值计算与优化</a:t>
            </a:r>
          </a:p>
        </p:txBody>
      </p:sp>
      <p:sp>
        <p:nvSpPr>
          <p:cNvPr id="86" name="文本框 82"/>
          <p:cNvSpPr txBox="1"/>
          <p:nvPr/>
        </p:nvSpPr>
        <p:spPr>
          <a:xfrm>
            <a:off x="7075360" y="4179510"/>
            <a:ext cx="3108543"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4. </a:t>
            </a:r>
            <a:r>
              <a:rPr lang="zh-CN" altLang="en-US" sz="3200" dirty="0">
                <a:solidFill>
                  <a:schemeClr val="bg1"/>
                </a:solidFill>
                <a:latin typeface="微软雅黑" panose="020B0503020204020204" pitchFamily="34" charset="-122"/>
                <a:ea typeface="微软雅黑" panose="020B0503020204020204" pitchFamily="34" charset="-122"/>
              </a:rPr>
              <a:t>机器学习基础</a:t>
            </a:r>
          </a:p>
        </p:txBody>
      </p:sp>
      <p:cxnSp>
        <p:nvCxnSpPr>
          <p:cNvPr id="87" name="直接连接符 84"/>
          <p:cNvCxnSpPr/>
          <p:nvPr/>
        </p:nvCxnSpPr>
        <p:spPr>
          <a:xfrm flipV="1">
            <a:off x="6793733" y="3217266"/>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8" name="直接连接符 85"/>
          <p:cNvCxnSpPr/>
          <p:nvPr/>
        </p:nvCxnSpPr>
        <p:spPr>
          <a:xfrm flipV="1">
            <a:off x="6793733" y="4048793"/>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9" name="直接连接符 86"/>
          <p:cNvCxnSpPr/>
          <p:nvPr/>
        </p:nvCxnSpPr>
        <p:spPr>
          <a:xfrm flipV="1">
            <a:off x="6793733" y="488031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90" name="直接连接符 88"/>
          <p:cNvCxnSpPr/>
          <p:nvPr/>
        </p:nvCxnSpPr>
        <p:spPr>
          <a:xfrm flipH="1" flipV="1">
            <a:off x="6907763" y="996908"/>
            <a:ext cx="18558" cy="488514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804890" y="1380296"/>
            <a:ext cx="6192000" cy="1328776"/>
            <a:chOff x="5804890" y="1330961"/>
            <a:chExt cx="6192000" cy="1328776"/>
          </a:xfrm>
        </p:grpSpPr>
        <p:cxnSp>
          <p:nvCxnSpPr>
            <p:cNvPr id="93" name="直接连接符 92"/>
            <p:cNvCxnSpPr/>
            <p:nvPr/>
          </p:nvCxnSpPr>
          <p:spPr>
            <a:xfrm flipV="1">
              <a:off x="6060979" y="1330961"/>
              <a:ext cx="0" cy="132877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5804890" y="1523595"/>
              <a:ext cx="6192000" cy="802868"/>
              <a:chOff x="5804890" y="1523595"/>
              <a:chExt cx="6192000" cy="802868"/>
            </a:xfrm>
          </p:grpSpPr>
          <p:sp>
            <p:nvSpPr>
              <p:cNvPr id="82" name="矩形 96"/>
              <p:cNvSpPr/>
              <p:nvPr/>
            </p:nvSpPr>
            <p:spPr>
              <a:xfrm>
                <a:off x="6967734" y="1594877"/>
                <a:ext cx="4086781" cy="664726"/>
              </a:xfrm>
              <a:prstGeom prst="rect">
                <a:avLst/>
              </a:prstGeom>
              <a:blipFill dpi="0" rotWithShape="0">
                <a:blip r:embed="rId2">
                  <a:alphaModFix amt="25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flipV="1">
                <a:off x="5804890" y="1523595"/>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5804890" y="2308708"/>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sp>
            <p:nvSpPr>
              <p:cNvPr id="94" name="等腰三角形 94"/>
              <p:cNvSpPr/>
              <p:nvPr/>
            </p:nvSpPr>
            <p:spPr>
              <a:xfrm rot="5400000">
                <a:off x="6326206" y="1749614"/>
                <a:ext cx="408297" cy="351980"/>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00" name="直接连接符 84"/>
          <p:cNvCxnSpPr/>
          <p:nvPr/>
        </p:nvCxnSpPr>
        <p:spPr>
          <a:xfrm flipV="1">
            <a:off x="6793733" y="238573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连接符 84"/>
          <p:cNvCxnSpPr/>
          <p:nvPr/>
        </p:nvCxnSpPr>
        <p:spPr>
          <a:xfrm flipV="1">
            <a:off x="6793733" y="1554212"/>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666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行列式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r>
                          <a:rPr lang="en-US" altLang="zh-CN" b="0" i="1" smtClean="0">
                            <a:latin typeface="Cambria Math" panose="02040503050406030204" pitchFamily="18" charset="0"/>
                          </a:rPr>
                          <m:t>𝐴</m:t>
                        </m:r>
                      </m:e>
                    </m:func>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e>
                    </m:nary>
                  </m:oMath>
                </a14:m>
                <a:r>
                  <a:rPr lang="zh-CN" altLang="en-US" dirty="0"/>
                  <a:t> 其中</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𝜆</m:t>
                        </m:r>
                      </m:e>
                      <m:sub>
                        <m:r>
                          <a:rPr lang="en-US" altLang="zh-CN" b="0" i="1" dirty="0" smtClean="0">
                            <a:latin typeface="Cambria Math" panose="02040503050406030204" pitchFamily="18" charset="0"/>
                          </a:rPr>
                          <m:t>𝑖</m:t>
                        </m:r>
                      </m:sub>
                    </m:sSub>
                  </m:oMath>
                </a14:m>
                <a:r>
                  <a:rPr lang="zh-CN" altLang="en-US" dirty="0"/>
                  <a:t>为</a:t>
                </a:r>
                <a14:m>
                  <m:oMath xmlns:m="http://schemas.openxmlformats.org/officeDocument/2006/math">
                    <m:r>
                      <a:rPr lang="en-US" altLang="zh-CN" b="0" i="1" dirty="0" smtClean="0">
                        <a:latin typeface="Cambria Math" panose="02040503050406030204" pitchFamily="18" charset="0"/>
                      </a:rPr>
                      <m:t>𝐴</m:t>
                    </m:r>
                  </m:oMath>
                </a14:m>
                <a:r>
                  <a:rPr lang="zh-CN" altLang="en-US" dirty="0"/>
                  <a:t>的特征值</a:t>
                </a:r>
                <a:endParaRPr lang="en-US" altLang="zh-CN" dirty="0"/>
              </a:p>
              <a:p>
                <a:r>
                  <a:rPr lang="zh-CN" altLang="en-US" dirty="0"/>
                  <a:t>行列式的绝对值衡量矩阵参与矩阵乘法后空间的缩放</a:t>
                </a:r>
                <a:endParaRPr lang="en-US" altLang="zh-CN" dirty="0"/>
              </a:p>
              <a:p>
                <a:pPr lvl="1"/>
                <a:r>
                  <a:rPr lang="zh-CN" altLang="en-US" dirty="0"/>
                  <a:t>如果行列式是</a:t>
                </a:r>
                <a:r>
                  <a:rPr lang="en-US" altLang="zh-CN" dirty="0"/>
                  <a:t>0</a:t>
                </a:r>
                <a:r>
                  <a:rPr lang="zh-CN" altLang="en-US" dirty="0"/>
                  <a:t>，那么空间至少沿着某一维完全收缩了，使其失去了所有的体积。</a:t>
                </a:r>
                <a:endParaRPr lang="en-US" altLang="zh-CN" dirty="0"/>
              </a:p>
              <a:p>
                <a:pPr lvl="1"/>
                <a:r>
                  <a:rPr lang="zh-CN" altLang="en-US" dirty="0"/>
                  <a:t>如果行列式是</a:t>
                </a:r>
                <a:r>
                  <a:rPr lang="en-US" altLang="zh-CN" dirty="0"/>
                  <a:t>1</a:t>
                </a:r>
                <a:r>
                  <a:rPr lang="zh-CN" altLang="en-US" dirty="0"/>
                  <a:t>，那么这个转换保持空间体积不变。</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20</a:t>
            </a:fld>
            <a:endParaRPr lang="zh-CN" altLang="en-US" dirty="0"/>
          </a:p>
        </p:txBody>
      </p:sp>
    </p:spTree>
    <p:extLst>
      <p:ext uri="{BB962C8B-B14F-4D97-AF65-F5344CB8AC3E}">
        <p14:creationId xmlns:p14="http://schemas.microsoft.com/office/powerpoint/2010/main" val="3130427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基于线性代数推导主成分分析</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假设在</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oMath>
                </a14:m>
                <a:r>
                  <a:rPr lang="zh-CN" altLang="en-US" dirty="0"/>
                  <a:t>空间中有个</a:t>
                </a:r>
                <a:r>
                  <a:rPr lang="en-US" altLang="zh-CN" dirty="0"/>
                  <a:t>m</a:t>
                </a:r>
                <a:r>
                  <a:rPr lang="zh-CN" altLang="en-US" dirty="0"/>
                  <a:t>个点</a:t>
                </a:r>
                <a14:m>
                  <m:oMath xmlns:m="http://schemas.openxmlformats.org/officeDocument/2006/math">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sup>
                        </m:sSup>
                      </m:e>
                    </m:d>
                    <m:r>
                      <a:rPr lang="zh-CN" altLang="en-US" i="1">
                        <a:latin typeface="Cambria Math" panose="02040503050406030204" pitchFamily="18" charset="0"/>
                      </a:rPr>
                      <m:t>，</m:t>
                    </m:r>
                  </m:oMath>
                </a14:m>
                <a:r>
                  <a:rPr lang="zh-CN" altLang="en-US" dirty="0"/>
                  <a:t>对这些点有损压缩</a:t>
                </a:r>
                <a:endParaRPr lang="en-US" altLang="zh-CN" dirty="0"/>
              </a:p>
              <a:p>
                <a:r>
                  <a:rPr lang="zh-CN" altLang="en-US" dirty="0"/>
                  <a:t>用低纬来表示，即</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oMath>
                </a14:m>
                <a:r>
                  <a:rPr lang="en-US" altLang="zh-CN" dirty="0"/>
                  <a:t>, </a:t>
                </a:r>
                <a:r>
                  <a:rPr lang="zh-CN" altLang="en-US" dirty="0"/>
                  <a:t>假设用编码向量</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𝑙</m:t>
                        </m:r>
                      </m:sup>
                    </m:sSup>
                  </m:oMath>
                </a14:m>
                <a:r>
                  <a:rPr lang="zh-CN" altLang="en-US" dirty="0"/>
                  <a:t>表示，</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oMath>
                </a14:m>
                <a:endParaRPr lang="en-US" altLang="zh-CN" dirty="0"/>
              </a:p>
              <a:p>
                <a:r>
                  <a:rPr lang="zh-CN" altLang="en-US" dirty="0"/>
                  <a:t>希望找到</a:t>
                </a:r>
                <a:endParaRPr lang="en-US" altLang="zh-CN" dirty="0"/>
              </a:p>
              <a:p>
                <a:pPr lvl="1"/>
                <a:r>
                  <a:rPr lang="zh-CN" altLang="en-US" dirty="0"/>
                  <a:t>编码函数满足</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en-US" altLang="zh-CN" dirty="0"/>
                  <a:t>;</a:t>
                </a:r>
              </a:p>
              <a:p>
                <a:pPr lvl="1"/>
                <a:r>
                  <a:rPr lang="zh-CN" altLang="en-US" dirty="0"/>
                  <a:t>解码函数满足</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oMath>
                </a14:m>
                <a:endParaRPr lang="en-US" altLang="zh-CN" b="0" dirty="0"/>
              </a:p>
              <a:p>
                <a:r>
                  <a:rPr lang="zh-CN" altLang="en-US"/>
                  <a:t>假设解码</a:t>
                </a:r>
                <a:r>
                  <a:rPr lang="zh-CN" altLang="en-US" dirty="0"/>
                  <a:t>函数为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𝐷𝑐</m:t>
                    </m:r>
                  </m:oMath>
                </a14:m>
                <a:r>
                  <a:rPr lang="en-US" altLang="zh-CN" dirty="0"/>
                  <a:t>, </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p>
                    </m:sSup>
                  </m:oMath>
                </a14:m>
                <a:r>
                  <a:rPr lang="zh-CN" altLang="en-US" dirty="0"/>
                  <a:t>是编码矩阵，应满足</a:t>
                </a:r>
                <a:endParaRPr lang="en-US" altLang="zh-CN" dirty="0"/>
              </a:p>
              <a:p>
                <a:pPr lvl="1"/>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i="0">
                                <a:latin typeface="Cambria Math" panose="02040503050406030204" pitchFamily="18" charset="0"/>
                              </a:rPr>
                              <m:t>min</m:t>
                            </m:r>
                          </m:e>
                          <m:lim>
                            <m:r>
                              <a:rPr lang="en-US" altLang="zh-CN" b="0" i="1" smtClean="0">
                                <a:latin typeface="Cambria Math" panose="02040503050406030204" pitchFamily="18" charset="0"/>
                              </a:rPr>
                              <m:t>𝐷</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lim>
                        </m:limLow>
                      </m:fName>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r>
                                      <a:rPr lang="en-US" altLang="zh-CN" i="1">
                                        <a:latin typeface="Cambria Math" panose="02040503050406030204" pitchFamily="18" charset="0"/>
                                      </a:rPr>
                                      <m:t>𝐷</m:t>
                                    </m:r>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sup>
                                <m:r>
                                  <a:rPr lang="en-US" altLang="zh-CN" i="1">
                                    <a:latin typeface="Cambria Math" panose="02040503050406030204" pitchFamily="18" charset="0"/>
                                  </a:rPr>
                                  <m:t>2</m:t>
                                </m:r>
                              </m:sup>
                            </m:sSup>
                          </m:e>
                        </m:nary>
                      </m:e>
                    </m:func>
                  </m:oMath>
                </a14:m>
                <a:r>
                  <a:rPr lang="zh-CN" altLang="en-US" dirty="0"/>
                  <a:t>，并简单起见假设</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oMath>
                </a14:m>
                <a:endParaRPr lang="en-US" altLang="zh-CN" dirty="0"/>
              </a:p>
              <a:p>
                <a:pPr lvl="1"/>
                <a:r>
                  <a:rPr lang="zh-CN" altLang="en-US" dirty="0"/>
                  <a:t>固定</a:t>
                </a:r>
                <a14:m>
                  <m:oMath xmlns:m="http://schemas.openxmlformats.org/officeDocument/2006/math">
                    <m:r>
                      <a:rPr lang="en-US" altLang="zh-CN" i="1" dirty="0" smtClean="0">
                        <a:latin typeface="Cambria Math" panose="02040503050406030204" pitchFamily="18" charset="0"/>
                      </a:rPr>
                      <m:t>𝐷</m:t>
                    </m:r>
                  </m:oMath>
                </a14:m>
                <a:r>
                  <a:rPr lang="zh-CN" altLang="en-US" dirty="0"/>
                  <a:t>，最优解</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oMath>
                </a14:m>
                <a:endParaRPr lang="en-US" altLang="zh-CN" dirty="0"/>
              </a:p>
              <a:p>
                <a:pPr lvl="1"/>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𝐷</m:t>
                            </m:r>
                            <m:r>
                              <a:rPr lang="en-US" altLang="zh-CN" i="1" smtClean="0">
                                <a:latin typeface="Cambria Math" panose="02040503050406030204" pitchFamily="18" charset="0"/>
                              </a:rPr>
                              <m:t> </m:t>
                            </m:r>
                          </m:lim>
                        </m:limLow>
                      </m:fName>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r>
                                      <a:rPr lang="en-US" altLang="zh-CN" i="1">
                                        <a:latin typeface="Cambria Math" panose="02040503050406030204" pitchFamily="18" charset="0"/>
                                      </a:rPr>
                                      <m:t>𝐷</m:t>
                                    </m:r>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sup>
                                <m:r>
                                  <a:rPr lang="en-US" altLang="zh-CN" i="1">
                                    <a:latin typeface="Cambria Math" panose="02040503050406030204" pitchFamily="18" charset="0"/>
                                  </a:rPr>
                                  <m:t>2</m:t>
                                </m:r>
                              </m:sup>
                            </m:sSup>
                          </m:e>
                        </m:nary>
                      </m:e>
                    </m:func>
                  </m:oMath>
                </a14:m>
                <a:r>
                  <a:rPr lang="zh-CN" altLang="en-US"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𝑇</m:t>
                        </m:r>
                      </m:sup>
                    </m:sSup>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𝐼</m:t>
                    </m:r>
                  </m:oMath>
                </a14:m>
                <a:endParaRPr lang="en-US" altLang="zh-CN" dirty="0"/>
              </a:p>
              <a:p>
                <a:pPr lvl="1"/>
                <a:r>
                  <a:rPr lang="zh-CN" altLang="en-US" dirty="0"/>
                  <a:t>写成矩阵形式</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𝐷</m:t>
                            </m:r>
                            <m:r>
                              <a:rPr lang="en-US" altLang="zh-CN" i="1">
                                <a:latin typeface="Cambria Math" panose="02040503050406030204" pitchFamily="18" charset="0"/>
                              </a:rPr>
                              <m:t> </m:t>
                            </m:r>
                          </m:lim>
                        </m:limLow>
                      </m:fName>
                      <m:e>
                        <m:sSubSup>
                          <m:sSubSupPr>
                            <m:ctrlPr>
                              <a:rPr lang="en-US" altLang="zh-CN" b="0" i="1" smtClean="0">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𝑋𝐷</m:t>
                                </m:r>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𝑇</m:t>
                                    </m:r>
                                  </m:sup>
                                </m:sSup>
                              </m:e>
                            </m:d>
                          </m:e>
                          <m:sub>
                            <m:r>
                              <a:rPr lang="en-US" altLang="zh-CN" b="0" i="1" smtClean="0">
                                <a:latin typeface="Cambria Math" panose="02040503050406030204" pitchFamily="18" charset="0"/>
                              </a:rPr>
                              <m:t>𝐹</m:t>
                            </m:r>
                          </m:sub>
                          <m:sup>
                            <m:r>
                              <a:rPr lang="en-US" altLang="zh-CN" i="1">
                                <a:latin typeface="Cambria Math" panose="02040503050406030204" pitchFamily="18" charset="0"/>
                              </a:rPr>
                              <m:t>2</m:t>
                            </m:r>
                          </m:sup>
                        </m:sSubSup>
                      </m:e>
                    </m:func>
                  </m:oMath>
                </a14:m>
                <a:r>
                  <a:rPr lang="zh-CN" altLang="en-US"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𝑇</m:t>
                        </m:r>
                      </m:sup>
                    </m:sSup>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𝐼</m:t>
                    </m:r>
                  </m:oMath>
                </a14:m>
                <a:endParaRPr lang="en-US" altLang="zh-CN" dirty="0"/>
              </a:p>
              <a:p>
                <a:pPr marL="457200" lvl="1" indent="0">
                  <a:buNone/>
                </a:pP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14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21</a:t>
            </a:fld>
            <a:endParaRPr lang="zh-CN" altLang="en-US" dirty="0"/>
          </a:p>
        </p:txBody>
      </p:sp>
    </p:spTree>
    <p:extLst>
      <p:ext uri="{BB962C8B-B14F-4D97-AF65-F5344CB8AC3E}">
        <p14:creationId xmlns:p14="http://schemas.microsoft.com/office/powerpoint/2010/main" val="19007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基于线性代数推导主成分分析</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rPr>
                              <m:t>𝐷</m:t>
                            </m:r>
                            <m:r>
                              <a:rPr lang="en-US" altLang="zh-CN" i="1">
                                <a:latin typeface="Cambria Math" panose="02040503050406030204" pitchFamily="18" charset="0"/>
                              </a:rPr>
                              <m:t> </m:t>
                            </m:r>
                          </m:lim>
                        </m:limLow>
                      </m:fName>
                      <m:e>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𝑋𝐷</m:t>
                                </m:r>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𝑇</m:t>
                                    </m:r>
                                  </m:sup>
                                </m:sSup>
                              </m:e>
                            </m:d>
                          </m:e>
                          <m:sub>
                            <m:r>
                              <a:rPr lang="en-US" altLang="zh-CN" i="1">
                                <a:latin typeface="Cambria Math" panose="02040503050406030204" pitchFamily="18" charset="0"/>
                              </a:rPr>
                              <m:t>𝐹</m:t>
                            </m:r>
                          </m:sub>
                          <m:sup>
                            <m:r>
                              <a:rPr lang="en-US" altLang="zh-CN" i="1">
                                <a:latin typeface="Cambria Math" panose="02040503050406030204" pitchFamily="18" charset="0"/>
                              </a:rPr>
                              <m:t>2</m:t>
                            </m:r>
                          </m:sup>
                        </m:sSubSup>
                      </m:e>
                    </m:func>
                  </m:oMath>
                </a14:m>
                <a:r>
                  <a:rPr lang="zh-CN" altLang="en-US"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𝑇</m:t>
                        </m:r>
                      </m:sup>
                    </m:sSup>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𝐼</m:t>
                    </m:r>
                  </m:oMath>
                </a14:m>
                <a:endParaRPr lang="en-US" altLang="zh-CN" dirty="0"/>
              </a:p>
              <a:p>
                <a:r>
                  <a:rPr lang="zh-CN" altLang="en-US" dirty="0"/>
                  <a:t>等价于</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𝐷</m:t>
                            </m:r>
                          </m:lim>
                        </m:limLow>
                      </m:fName>
                      <m:e>
                        <m:r>
                          <m:rPr>
                            <m:sty m:val="p"/>
                          </m:rPr>
                          <a:rPr lang="en-US" altLang="zh-CN" b="0" i="0" smtClean="0">
                            <a:latin typeface="Cambria Math" panose="02040503050406030204" pitchFamily="18" charset="0"/>
                          </a:rPr>
                          <m:t>trace</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𝑋𝐷</m:t>
                            </m:r>
                          </m:e>
                        </m:d>
                      </m:e>
                    </m:func>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𝑇</m:t>
                        </m:r>
                      </m:sup>
                    </m:sSup>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𝐼</m:t>
                    </m:r>
                  </m:oMath>
                </a14:m>
                <a:endParaRPr lang="en-US" altLang="zh-CN" dirty="0"/>
              </a:p>
              <a:p>
                <a14:m>
                  <m:oMath xmlns:m="http://schemas.openxmlformats.org/officeDocument/2006/math">
                    <m:r>
                      <a:rPr lang="en-US" altLang="zh-CN" b="0" i="1" smtClean="0">
                        <a:latin typeface="Cambria Math" panose="02040503050406030204" pitchFamily="18" charset="0"/>
                      </a:rPr>
                      <m:t>𝐷</m:t>
                    </m:r>
                  </m:oMath>
                </a14:m>
                <a:r>
                  <a:rPr lang="zh-CN" altLang="en-US" dirty="0"/>
                  <a:t>是</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𝑇</m:t>
                        </m:r>
                      </m:sup>
                    </m:sSup>
                    <m:r>
                      <a:rPr lang="en-US" altLang="zh-CN" i="1">
                        <a:latin typeface="Cambria Math" panose="02040503050406030204" pitchFamily="18" charset="0"/>
                      </a:rPr>
                      <m:t>𝑋</m:t>
                    </m:r>
                  </m:oMath>
                </a14:m>
                <a:r>
                  <a:rPr lang="zh-CN" altLang="en-US" dirty="0"/>
                  <a:t>前</a:t>
                </a:r>
                <a14:m>
                  <m:oMath xmlns:m="http://schemas.openxmlformats.org/officeDocument/2006/math">
                    <m:r>
                      <a:rPr lang="en-US" altLang="zh-CN" b="0" i="1" dirty="0" smtClean="0">
                        <a:latin typeface="Cambria Math" panose="02040503050406030204" pitchFamily="18" charset="0"/>
                      </a:rPr>
                      <m:t>𝑙</m:t>
                    </m:r>
                  </m:oMath>
                </a14:m>
                <a:r>
                  <a:rPr lang="zh-CN" altLang="en-US" dirty="0"/>
                  <a:t>个特征值对应的特征向量</a:t>
                </a:r>
                <a:endParaRPr lang="en-US" altLang="zh-CN" dirty="0"/>
              </a:p>
              <a:p>
                <a14:m>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𝑇</m:t>
                        </m:r>
                      </m:sup>
                    </m:sSup>
                  </m:oMath>
                </a14:m>
                <a:r>
                  <a:rPr lang="zh-CN" altLang="en-US" dirty="0"/>
                  <a:t>是投影矩阵</a:t>
                </a:r>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i="1">
                                <a:latin typeface="Cambria Math" panose="02040503050406030204" pitchFamily="18" charset="0"/>
                              </a:rPr>
                              <m:t>𝐼</m:t>
                            </m:r>
                            <m:r>
                              <a:rPr lang="en-US" altLang="zh-CN" i="1">
                                <a:latin typeface="Cambria Math" panose="02040503050406030204" pitchFamily="18" charset="0"/>
                              </a:rPr>
                              <m:t>−</m:t>
                            </m:r>
                            <m:r>
                              <a:rPr lang="en-US" altLang="zh-CN" i="1">
                                <a:latin typeface="Cambria Math" panose="02040503050406030204" pitchFamily="18" charset="0"/>
                              </a:rPr>
                              <m:t>𝐷</m:t>
                            </m:r>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𝑇</m:t>
                                </m:r>
                              </m:sup>
                            </m:sSup>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𝐷𝐷</m:t>
                        </m:r>
                      </m:e>
                      <m:sup>
                        <m:r>
                          <a:rPr lang="en-US" altLang="zh-CN" b="0" i="1" smtClean="0">
                            <a:latin typeface="Cambria Math" panose="02040503050406030204" pitchFamily="18" charset="0"/>
                          </a:rPr>
                          <m:t>𝑇</m:t>
                        </m:r>
                      </m:sup>
                    </m:sSup>
                  </m:oMath>
                </a14:m>
                <a:endParaRPr lang="en-US" altLang="zh-CN" i="1" dirty="0"/>
              </a:p>
              <a:p>
                <a:pPr lvl="1"/>
                <a:r>
                  <a:rPr lang="zh-CN" altLang="en-US" dirty="0"/>
                  <a:t>考虑任意</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r>
                      <a:rPr lang="en-US" altLang="zh-CN" b="0" i="0" smtClean="0">
                        <a:latin typeface="Cambria Math" panose="02040503050406030204" pitchFamily="18" charset="0"/>
                      </a:rPr>
                      <m:t> </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m:t>
                        </m:r>
                        <m:r>
                          <a:rPr lang="en-US" altLang="zh-CN" i="1">
                            <a:latin typeface="Cambria Math" panose="02040503050406030204" pitchFamily="18" charset="0"/>
                          </a:rPr>
                          <m:t>−</m:t>
                        </m:r>
                        <m:r>
                          <a:rPr lang="en-US" altLang="zh-CN" i="1">
                            <a:latin typeface="Cambria Math" panose="02040503050406030204" pitchFamily="18" charset="0"/>
                          </a:rPr>
                          <m:t>𝐷</m:t>
                        </m:r>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𝑇</m:t>
                            </m:r>
                          </m:sup>
                        </m:sSup>
                      </m:e>
                    </m:d>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𝐷</m:t>
                    </m:r>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1835"/>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22</a:t>
            </a:fld>
            <a:endParaRPr lang="zh-CN" altLang="en-US" dirty="0"/>
          </a:p>
        </p:txBody>
      </p:sp>
    </p:spTree>
    <p:extLst>
      <p:ext uri="{BB962C8B-B14F-4D97-AF65-F5344CB8AC3E}">
        <p14:creationId xmlns:p14="http://schemas.microsoft.com/office/powerpoint/2010/main" val="527468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D7BC5A3-D355-4C8D-AD2C-5AC2CB0B116D}" type="slidenum">
              <a:rPr lang="zh-CN" altLang="en-US" smtClean="0"/>
              <a:t>23</a:t>
            </a:fld>
            <a:endParaRPr lang="zh-CN" altLang="en-US"/>
          </a:p>
        </p:txBody>
      </p:sp>
      <p:grpSp>
        <p:nvGrpSpPr>
          <p:cNvPr id="4" name="组合 1"/>
          <p:cNvGrpSpPr/>
          <p:nvPr/>
        </p:nvGrpSpPr>
        <p:grpSpPr>
          <a:xfrm>
            <a:off x="-399837"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5" name="直接连接符 62"/>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3" name="直接连接符 60"/>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noFill/>
                <a:ln w="952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291590" y="2877644"/>
            <a:ext cx="1415772" cy="830997"/>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1709178"/>
            <a:ext cx="2318263"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1. </a:t>
            </a:r>
            <a:r>
              <a:rPr lang="zh-CN" altLang="en-US" sz="3200" b="1" dirty="0">
                <a:solidFill>
                  <a:schemeClr val="bg1"/>
                </a:solidFill>
                <a:latin typeface="微软雅黑" panose="020B0503020204020204" pitchFamily="34" charset="-122"/>
                <a:ea typeface="微软雅黑" panose="020B0503020204020204" pitchFamily="34" charset="-122"/>
              </a:rPr>
              <a:t>线性代数</a:t>
            </a:r>
          </a:p>
        </p:txBody>
      </p:sp>
      <p:sp>
        <p:nvSpPr>
          <p:cNvPr id="84" name="文本框 80"/>
          <p:cNvSpPr txBox="1"/>
          <p:nvPr/>
        </p:nvSpPr>
        <p:spPr>
          <a:xfrm>
            <a:off x="7085520" y="2532622"/>
            <a:ext cx="3139001"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2. </a:t>
            </a:r>
            <a:r>
              <a:rPr lang="zh-CN" altLang="en-US" sz="3200" b="1" dirty="0">
                <a:solidFill>
                  <a:schemeClr val="bg1"/>
                </a:solidFill>
                <a:latin typeface="微软雅黑" panose="020B0503020204020204" pitchFamily="34" charset="-122"/>
                <a:ea typeface="微软雅黑" panose="020B0503020204020204" pitchFamily="34" charset="-122"/>
              </a:rPr>
              <a:t>概率与信息论</a:t>
            </a:r>
          </a:p>
        </p:txBody>
      </p:sp>
      <p:sp>
        <p:nvSpPr>
          <p:cNvPr id="85" name="文本框 81"/>
          <p:cNvSpPr txBox="1"/>
          <p:nvPr/>
        </p:nvSpPr>
        <p:spPr>
          <a:xfrm>
            <a:off x="7085520" y="3356066"/>
            <a:ext cx="3518912"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3. </a:t>
            </a:r>
            <a:r>
              <a:rPr lang="zh-CN" altLang="en-US" sz="3200" dirty="0">
                <a:solidFill>
                  <a:schemeClr val="bg1"/>
                </a:solidFill>
                <a:latin typeface="微软雅黑" panose="020B0503020204020204" pitchFamily="34" charset="-122"/>
                <a:ea typeface="微软雅黑" panose="020B0503020204020204" pitchFamily="34" charset="-122"/>
              </a:rPr>
              <a:t>数值计算与优化</a:t>
            </a:r>
          </a:p>
        </p:txBody>
      </p:sp>
      <p:sp>
        <p:nvSpPr>
          <p:cNvPr id="86" name="文本框 82"/>
          <p:cNvSpPr txBox="1"/>
          <p:nvPr/>
        </p:nvSpPr>
        <p:spPr>
          <a:xfrm>
            <a:off x="7075360" y="4179510"/>
            <a:ext cx="3108543"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4. </a:t>
            </a:r>
            <a:r>
              <a:rPr lang="zh-CN" altLang="en-US" sz="3200" dirty="0">
                <a:solidFill>
                  <a:schemeClr val="bg1"/>
                </a:solidFill>
                <a:latin typeface="微软雅黑" panose="020B0503020204020204" pitchFamily="34" charset="-122"/>
                <a:ea typeface="微软雅黑" panose="020B0503020204020204" pitchFamily="34" charset="-122"/>
              </a:rPr>
              <a:t>机器学习基础</a:t>
            </a:r>
          </a:p>
        </p:txBody>
      </p:sp>
      <p:cxnSp>
        <p:nvCxnSpPr>
          <p:cNvPr id="87" name="直接连接符 84"/>
          <p:cNvCxnSpPr/>
          <p:nvPr/>
        </p:nvCxnSpPr>
        <p:spPr>
          <a:xfrm flipV="1">
            <a:off x="6793733" y="3217266"/>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8" name="直接连接符 85"/>
          <p:cNvCxnSpPr/>
          <p:nvPr/>
        </p:nvCxnSpPr>
        <p:spPr>
          <a:xfrm flipV="1">
            <a:off x="6793733" y="4048793"/>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9" name="直接连接符 86"/>
          <p:cNvCxnSpPr/>
          <p:nvPr/>
        </p:nvCxnSpPr>
        <p:spPr>
          <a:xfrm flipV="1">
            <a:off x="6793733" y="488031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90" name="直接连接符 88"/>
          <p:cNvCxnSpPr/>
          <p:nvPr/>
        </p:nvCxnSpPr>
        <p:spPr>
          <a:xfrm flipH="1" flipV="1">
            <a:off x="6907763" y="996908"/>
            <a:ext cx="18558" cy="488514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804890" y="2211566"/>
            <a:ext cx="6192000" cy="1328776"/>
            <a:chOff x="5804890" y="1330961"/>
            <a:chExt cx="6192000" cy="1328776"/>
          </a:xfrm>
        </p:grpSpPr>
        <p:cxnSp>
          <p:nvCxnSpPr>
            <p:cNvPr id="93" name="直接连接符 92"/>
            <p:cNvCxnSpPr/>
            <p:nvPr/>
          </p:nvCxnSpPr>
          <p:spPr>
            <a:xfrm flipV="1">
              <a:off x="6060979" y="1330961"/>
              <a:ext cx="0" cy="132877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5804890" y="1523595"/>
              <a:ext cx="6192000" cy="802868"/>
              <a:chOff x="5804890" y="1523595"/>
              <a:chExt cx="6192000" cy="802868"/>
            </a:xfrm>
          </p:grpSpPr>
          <p:sp>
            <p:nvSpPr>
              <p:cNvPr id="82" name="矩形 96"/>
              <p:cNvSpPr/>
              <p:nvPr/>
            </p:nvSpPr>
            <p:spPr>
              <a:xfrm>
                <a:off x="6967734" y="1594877"/>
                <a:ext cx="4086781" cy="664726"/>
              </a:xfrm>
              <a:prstGeom prst="rect">
                <a:avLst/>
              </a:prstGeom>
              <a:blipFill dpi="0" rotWithShape="0">
                <a:blip r:embed="rId2">
                  <a:alphaModFix amt="25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flipV="1">
                <a:off x="5804890" y="1523595"/>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5804890" y="2308708"/>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sp>
            <p:nvSpPr>
              <p:cNvPr id="94" name="等腰三角形 94"/>
              <p:cNvSpPr/>
              <p:nvPr/>
            </p:nvSpPr>
            <p:spPr>
              <a:xfrm rot="5400000">
                <a:off x="6326206" y="1749614"/>
                <a:ext cx="408297" cy="351980"/>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00" name="直接连接符 84"/>
          <p:cNvCxnSpPr/>
          <p:nvPr/>
        </p:nvCxnSpPr>
        <p:spPr>
          <a:xfrm flipV="1">
            <a:off x="6793733" y="238573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连接符 84"/>
          <p:cNvCxnSpPr/>
          <p:nvPr/>
        </p:nvCxnSpPr>
        <p:spPr>
          <a:xfrm flipV="1">
            <a:off x="6793733" y="1554212"/>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868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为什么要使用概率</a:t>
            </a:r>
          </a:p>
        </p:txBody>
      </p:sp>
      <p:sp>
        <p:nvSpPr>
          <p:cNvPr id="3" name="Content Placeholder 2"/>
          <p:cNvSpPr>
            <a:spLocks noGrp="1"/>
          </p:cNvSpPr>
          <p:nvPr>
            <p:ph idx="1"/>
          </p:nvPr>
        </p:nvSpPr>
        <p:spPr/>
        <p:txBody>
          <a:bodyPr>
            <a:normAutofit/>
          </a:bodyPr>
          <a:lstStyle/>
          <a:p>
            <a:r>
              <a:rPr lang="zh-CN" altLang="en-US" dirty="0"/>
              <a:t>机器学习通常必须处理不确定量，有时也可能需要处理随机量</a:t>
            </a:r>
            <a:endParaRPr lang="en-US" altLang="zh-CN" dirty="0"/>
          </a:p>
          <a:p>
            <a:r>
              <a:rPr lang="zh-CN" altLang="en-US" dirty="0"/>
              <a:t>不确定性来源</a:t>
            </a:r>
            <a:endParaRPr lang="en-US" altLang="zh-CN" dirty="0"/>
          </a:p>
          <a:p>
            <a:pPr lvl="1"/>
            <a:r>
              <a:rPr lang="zh-CN" altLang="en-US" dirty="0"/>
              <a:t>被建模系统内在随机性</a:t>
            </a:r>
            <a:endParaRPr lang="en-US" altLang="zh-CN" dirty="0"/>
          </a:p>
          <a:p>
            <a:pPr lvl="2"/>
            <a:r>
              <a:rPr lang="zh-CN" altLang="en-US" dirty="0"/>
              <a:t>纸牌游戏中假设纸牌被混洗成随机序列</a:t>
            </a:r>
            <a:endParaRPr lang="en-US" altLang="zh-CN" dirty="0"/>
          </a:p>
          <a:p>
            <a:pPr lvl="1"/>
            <a:r>
              <a:rPr lang="zh-CN" altLang="en-US" dirty="0"/>
              <a:t>不完全观测</a:t>
            </a:r>
            <a:endParaRPr lang="en-US" altLang="zh-CN" dirty="0"/>
          </a:p>
          <a:p>
            <a:pPr lvl="2"/>
            <a:r>
              <a:rPr lang="zh-CN" altLang="en-US" dirty="0"/>
              <a:t>如果明天下雨，我要带伞，否则不带。</a:t>
            </a:r>
            <a:endParaRPr lang="en-US" altLang="zh-CN" dirty="0"/>
          </a:p>
          <a:p>
            <a:pPr lvl="2"/>
            <a:r>
              <a:rPr lang="zh-CN" altLang="en-US" dirty="0"/>
              <a:t>明天是否下雨是未观测的，所以我带不带伞就是不确定</a:t>
            </a:r>
            <a:endParaRPr lang="en-US" altLang="zh-CN" dirty="0"/>
          </a:p>
          <a:p>
            <a:pPr lvl="1"/>
            <a:r>
              <a:rPr lang="zh-CN" altLang="en-US" dirty="0"/>
              <a:t>不完全建模</a:t>
            </a:r>
            <a:endParaRPr lang="en-US" altLang="zh-CN" dirty="0"/>
          </a:p>
          <a:p>
            <a:pPr lvl="2"/>
            <a:r>
              <a:rPr lang="zh-CN" altLang="en-US" dirty="0"/>
              <a:t>网格划分空间建模</a:t>
            </a:r>
            <a:endParaRPr lang="en-US" altLang="zh-CN" dirty="0"/>
          </a:p>
          <a:p>
            <a:r>
              <a:rPr lang="zh-CN" altLang="en-US" dirty="0"/>
              <a:t>使用一些简单而不确定的规则要比复杂而确定的规则更为实用</a:t>
            </a:r>
            <a:endParaRPr lang="en-US" altLang="zh-CN" dirty="0"/>
          </a:p>
          <a:p>
            <a:pPr lvl="1"/>
            <a:r>
              <a:rPr lang="zh-CN" altLang="en-US" dirty="0"/>
              <a:t>多数鸟儿都会飞</a:t>
            </a:r>
            <a:endParaRPr lang="en-US" altLang="zh-CN" dirty="0"/>
          </a:p>
          <a:p>
            <a:pPr lvl="1"/>
            <a:r>
              <a:rPr lang="zh-CN" altLang="en-US" dirty="0"/>
              <a:t>除了那些还没学会飞翔的幼鸟，因为生病或是受伤而失去了飞翔能力的鸟以外，鸟儿会飞</a:t>
            </a: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pPr/>
              <a:t>24</a:t>
            </a:fld>
            <a:endParaRPr lang="zh-CN" altLang="en-US" dirty="0"/>
          </a:p>
        </p:txBody>
      </p:sp>
    </p:spTree>
    <p:extLst>
      <p:ext uri="{BB962C8B-B14F-4D97-AF65-F5344CB8AC3E}">
        <p14:creationId xmlns:p14="http://schemas.microsoft.com/office/powerpoint/2010/main" val="3743733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两派相争</a:t>
            </a:r>
          </a:p>
        </p:txBody>
      </p:sp>
      <p:sp>
        <p:nvSpPr>
          <p:cNvPr id="3" name="Content Placeholder 2"/>
          <p:cNvSpPr>
            <a:spLocks noGrp="1"/>
          </p:cNvSpPr>
          <p:nvPr>
            <p:ph idx="1"/>
          </p:nvPr>
        </p:nvSpPr>
        <p:spPr/>
        <p:txBody>
          <a:bodyPr/>
          <a:lstStyle/>
          <a:p>
            <a:r>
              <a:rPr lang="zh-CN" altLang="en-US" dirty="0"/>
              <a:t>频率派：直接与事件发生的频率相联系</a:t>
            </a:r>
            <a:endParaRPr lang="en-US" altLang="zh-CN" dirty="0"/>
          </a:p>
          <a:p>
            <a:pPr lvl="1"/>
            <a:r>
              <a:rPr lang="zh-CN" altLang="en-US" dirty="0"/>
              <a:t>事件往往是可以重复的</a:t>
            </a:r>
            <a:endParaRPr lang="en-US" altLang="zh-CN" dirty="0"/>
          </a:p>
          <a:p>
            <a:r>
              <a:rPr lang="zh-CN" altLang="en-US" dirty="0"/>
              <a:t>概率派：用概率来表示一种置信度</a:t>
            </a:r>
            <a:endParaRPr lang="en-US" altLang="zh-CN" dirty="0"/>
          </a:p>
          <a:p>
            <a:pPr lvl="1"/>
            <a:r>
              <a:rPr lang="zh-CN" altLang="en-US" dirty="0"/>
              <a:t>医生诊断病人，用概率表示可能性</a:t>
            </a:r>
            <a:endParaRPr lang="en-US" altLang="zh-CN" dirty="0"/>
          </a:p>
          <a:p>
            <a:pPr lvl="2"/>
            <a:r>
              <a:rPr lang="en-US" altLang="zh-CN" dirty="0"/>
              <a:t>1</a:t>
            </a:r>
            <a:r>
              <a:rPr lang="zh-CN" altLang="en-US" dirty="0"/>
              <a:t>表示非常肯定患病</a:t>
            </a:r>
            <a:endParaRPr lang="en-US" altLang="zh-CN" dirty="0"/>
          </a:p>
          <a:p>
            <a:pPr lvl="2"/>
            <a:r>
              <a:rPr lang="en-US" altLang="zh-CN" dirty="0"/>
              <a:t>0</a:t>
            </a:r>
            <a:r>
              <a:rPr lang="zh-CN" altLang="en-US" dirty="0"/>
              <a:t>表示非常肯定不患病</a:t>
            </a: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pPr/>
              <a:t>25</a:t>
            </a:fld>
            <a:endParaRPr lang="zh-CN" altLang="en-US" dirty="0"/>
          </a:p>
        </p:txBody>
      </p:sp>
    </p:spTree>
    <p:extLst>
      <p:ext uri="{BB962C8B-B14F-4D97-AF65-F5344CB8AC3E}">
        <p14:creationId xmlns:p14="http://schemas.microsoft.com/office/powerpoint/2010/main" val="2284144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随机变量与概率分布</a:t>
            </a:r>
          </a:p>
        </p:txBody>
      </p:sp>
      <p:sp>
        <p:nvSpPr>
          <p:cNvPr id="3" name="Content Placeholder 2"/>
          <p:cNvSpPr>
            <a:spLocks noGrp="1"/>
          </p:cNvSpPr>
          <p:nvPr>
            <p:ph idx="1"/>
          </p:nvPr>
        </p:nvSpPr>
        <p:spPr/>
        <p:txBody>
          <a:bodyPr/>
          <a:lstStyle/>
          <a:p>
            <a:r>
              <a:rPr lang="zh-CN" altLang="en-US" dirty="0"/>
              <a:t>随机变量是可以随机地去不同值的变量，用无格式表示 </a:t>
            </a:r>
            <a:r>
              <a:rPr lang="en-US" altLang="zh-CN" dirty="0"/>
              <a:t>X</a:t>
            </a:r>
            <a:r>
              <a:rPr lang="zh-CN" altLang="en-US" dirty="0"/>
              <a:t>，</a:t>
            </a:r>
            <a:r>
              <a:rPr lang="en-US" altLang="zh-CN" dirty="0"/>
              <a:t>x</a:t>
            </a:r>
          </a:p>
          <a:p>
            <a:pPr lvl="1"/>
            <a:r>
              <a:rPr lang="zh-CN" altLang="en-US" dirty="0"/>
              <a:t>离散随机变量</a:t>
            </a:r>
            <a:endParaRPr lang="en-US" altLang="zh-CN" dirty="0"/>
          </a:p>
          <a:p>
            <a:pPr lvl="1"/>
            <a:r>
              <a:rPr lang="zh-CN" altLang="en-US" dirty="0"/>
              <a:t>连续随机变量</a:t>
            </a:r>
            <a:endParaRPr lang="en-US" altLang="zh-CN" dirty="0"/>
          </a:p>
          <a:p>
            <a:r>
              <a:rPr lang="zh-CN" altLang="en-US" dirty="0"/>
              <a:t>概率分布用来描述随机变量或一簇随机变量在每一个可能取到的状态的可能性大小</a:t>
            </a: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pPr/>
              <a:t>26</a:t>
            </a:fld>
            <a:endParaRPr lang="zh-CN" altLang="en-US" dirty="0"/>
          </a:p>
        </p:txBody>
      </p:sp>
    </p:spTree>
    <p:extLst>
      <p:ext uri="{BB962C8B-B14F-4D97-AF65-F5344CB8AC3E}">
        <p14:creationId xmlns:p14="http://schemas.microsoft.com/office/powerpoint/2010/main" val="777715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概率质量函数</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altLang="zh-CN" smtClean="0">
                        <a:latin typeface="Cambria Math" panose="02040503050406030204" pitchFamily="18" charset="0"/>
                      </a:rPr>
                      <m:t>x</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表示</a:t>
                </a:r>
                <a14:m>
                  <m:oMath xmlns:m="http://schemas.openxmlformats.org/officeDocument/2006/math">
                    <m:r>
                      <m:rPr>
                        <m:sty m:val="p"/>
                      </m:rPr>
                      <a:rPr lang="en-US" altLang="zh-CN" b="0" i="0" dirty="0" smtClean="0">
                        <a:latin typeface="Cambria Math" panose="02040503050406030204" pitchFamily="18" charset="0"/>
                      </a:rPr>
                      <m:t>X</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oMath>
                </a14:m>
                <a:r>
                  <a:rPr lang="zh-CN" altLang="en-US" dirty="0"/>
                  <a:t>的概率，而且满足</a:t>
                </a:r>
                <a:endParaRPr lang="en-US" altLang="zh-CN" dirty="0"/>
              </a:p>
              <a:p>
                <a:pPr lvl="1"/>
                <a14:m>
                  <m:oMath xmlns:m="http://schemas.openxmlformats.org/officeDocument/2006/math">
                    <m:r>
                      <a:rPr lang="en-US" altLang="zh-CN" b="0" i="1" smtClean="0">
                        <a:latin typeface="Cambria Math" panose="02040503050406030204" pitchFamily="18" charset="0"/>
                      </a:rPr>
                      <m:t>𝑃</m:t>
                    </m:r>
                  </m:oMath>
                </a14:m>
                <a:r>
                  <a:rPr lang="zh-CN" altLang="en-US" dirty="0"/>
                  <a:t>的定义域必须是</a:t>
                </a:r>
                <a:r>
                  <a:rPr lang="en-US" altLang="zh-CN" dirty="0"/>
                  <a:t>x</a:t>
                </a:r>
                <a:r>
                  <a:rPr lang="zh-CN" altLang="en-US" dirty="0"/>
                  <a:t>所有可能状态的集合</a:t>
                </a:r>
                <a:endParaRPr lang="en-US" altLang="zh-CN" dirty="0"/>
              </a:p>
              <a:p>
                <a:pPr lvl="1"/>
                <a14:m>
                  <m:oMath xmlns:m="http://schemas.openxmlformats.org/officeDocument/2006/math">
                    <m:r>
                      <a:rPr lang="en-US" altLang="zh-CN" i="1" dirty="0">
                        <a:latin typeface="Cambria Math" panose="02040503050406030204" pitchFamily="18" charset="0"/>
                      </a:rPr>
                      <m:t>0</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≤1</m:t>
                    </m:r>
                  </m:oMath>
                </a14:m>
                <a:endParaRPr lang="en-US" altLang="zh-CN" dirty="0"/>
              </a:p>
              <a:p>
                <a:pPr lvl="1"/>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nary>
                    <m:r>
                      <a:rPr lang="en-US" altLang="zh-CN" b="0" i="1" smtClean="0">
                        <a:latin typeface="Cambria Math" panose="02040503050406030204" pitchFamily="18" charset="0"/>
                      </a:rPr>
                      <m:t>=1</m:t>
                    </m:r>
                  </m:oMath>
                </a14:m>
                <a:endParaRPr lang="en-US" altLang="zh-CN" dirty="0"/>
              </a:p>
              <a:p>
                <a:r>
                  <a:rPr lang="zh-CN" altLang="en-US" dirty="0"/>
                  <a:t>均匀分布</a:t>
                </a:r>
                <a:endParaRPr lang="en-US" altLang="zh-CN"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den>
                    </m:f>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27</a:t>
            </a:fld>
            <a:endParaRPr lang="zh-CN" altLang="en-US" dirty="0"/>
          </a:p>
        </p:txBody>
      </p:sp>
    </p:spTree>
    <p:extLst>
      <p:ext uri="{BB962C8B-B14F-4D97-AF65-F5344CB8AC3E}">
        <p14:creationId xmlns:p14="http://schemas.microsoft.com/office/powerpoint/2010/main" val="1209270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概率密度函数</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altLang="zh-CN" i="0" dirty="0" smtClean="0">
                        <a:latin typeface="Cambria Math" panose="02040503050406030204" pitchFamily="18" charset="0"/>
                      </a:rPr>
                      <m:t>x</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i="1" dirty="0" smtClean="0">
                        <a:latin typeface="Cambria Math" panose="02040503050406030204" pitchFamily="18" charset="0"/>
                      </a:rPr>
                      <m:t>)</m:t>
                    </m:r>
                  </m:oMath>
                </a14:m>
                <a:endParaRPr lang="en-US" altLang="zh-CN" dirty="0"/>
              </a:p>
              <a:p>
                <a:pPr lvl="1"/>
                <a14:m>
                  <m:oMath xmlns:m="http://schemas.openxmlformats.org/officeDocument/2006/math">
                    <m:r>
                      <a:rPr lang="en-US" altLang="zh-CN" b="0" i="1" smtClean="0">
                        <a:latin typeface="Cambria Math" panose="02040503050406030204" pitchFamily="18" charset="0"/>
                      </a:rPr>
                      <m:t>𝑝</m:t>
                    </m:r>
                  </m:oMath>
                </a14:m>
                <a:r>
                  <a:rPr lang="zh-CN" altLang="en-US" dirty="0"/>
                  <a:t>的定义域必须是</a:t>
                </a:r>
                <a:r>
                  <a:rPr lang="en-US" altLang="zh-CN" dirty="0"/>
                  <a:t>x</a:t>
                </a:r>
                <a:r>
                  <a:rPr lang="zh-CN" altLang="en-US" dirty="0"/>
                  <a:t>所有可能状态的集合</a:t>
                </a:r>
                <a:endParaRPr lang="en-US" altLang="zh-CN" dirty="0"/>
              </a:p>
              <a:p>
                <a:pPr lvl="1"/>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endParaRPr lang="en-US" altLang="zh-CN" b="0" dirty="0"/>
              </a:p>
              <a:p>
                <a:pPr lvl="1"/>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r>
                      <a:rPr lang="en-US" altLang="zh-CN" b="0" i="1" smtClean="0">
                        <a:latin typeface="Cambria Math" panose="02040503050406030204" pitchFamily="18" charset="0"/>
                      </a:rPr>
                      <m:t>=1</m:t>
                    </m:r>
                  </m:oMath>
                </a14:m>
                <a:endParaRPr lang="en-US" altLang="zh-CN" dirty="0"/>
              </a:p>
              <a:p>
                <a:r>
                  <a:rPr lang="zh-CN" altLang="en-US" dirty="0"/>
                  <a:t>均匀分布</a:t>
                </a:r>
                <a:endParaRPr lang="en-US" altLang="zh-CN" dirty="0"/>
              </a:p>
              <a:p>
                <a:pPr lvl="1"/>
                <a14:m>
                  <m:oMath xmlns:m="http://schemas.openxmlformats.org/officeDocument/2006/math">
                    <m:r>
                      <a:rPr lang="en-US" altLang="zh-CN" b="0" i="1" smtClean="0">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den>
                    </m:f>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28</a:t>
            </a:fld>
            <a:endParaRPr lang="zh-CN" altLang="en-US" dirty="0"/>
          </a:p>
        </p:txBody>
      </p:sp>
    </p:spTree>
    <p:extLst>
      <p:ext uri="{BB962C8B-B14F-4D97-AF65-F5344CB8AC3E}">
        <p14:creationId xmlns:p14="http://schemas.microsoft.com/office/powerpoint/2010/main" val="1741606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边缘概率与条件概率</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边缘概率</a:t>
                </a:r>
                <a:endParaRPr lang="en-US" altLang="zh-CN" dirty="0"/>
              </a:p>
              <a:p>
                <a:pPr lvl="1"/>
                <a:r>
                  <a:rPr lang="zh-CN" altLang="en-US" dirty="0"/>
                  <a:t>离散随机变量</a:t>
                </a:r>
                <a:endParaRPr lang="en-US" altLang="zh-CN" dirty="0"/>
              </a:p>
              <a:p>
                <a:pPr lvl="2"/>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i="0">
                                <a:latin typeface="Cambria Math" panose="02040503050406030204" pitchFamily="18" charset="0"/>
                              </a:rPr>
                              <m:t>x</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m:rPr>
                                <m:sty m:val="p"/>
                              </m:rPr>
                              <a:rPr lang="en-US" altLang="zh-CN" i="0">
                                <a:latin typeface="Cambria Math" panose="02040503050406030204" pitchFamily="18" charset="0"/>
                              </a:rPr>
                              <m:t>y</m:t>
                            </m:r>
                            <m:r>
                              <a:rPr lang="en-US" altLang="zh-CN" i="1">
                                <a:latin typeface="Cambria Math" panose="02040503050406030204" pitchFamily="18" charset="0"/>
                              </a:rPr>
                              <m:t>=</m:t>
                            </m:r>
                            <m:r>
                              <a:rPr lang="en-US" altLang="zh-CN" i="1">
                                <a:latin typeface="Cambria Math" panose="02040503050406030204" pitchFamily="18" charset="0"/>
                              </a:rPr>
                              <m:t>𝑦</m:t>
                            </m:r>
                          </m:e>
                        </m:d>
                      </m:e>
                    </m:nary>
                  </m:oMath>
                </a14:m>
                <a:endParaRPr lang="en-US" altLang="zh-CN" dirty="0"/>
              </a:p>
              <a:p>
                <a:pPr lvl="1"/>
                <a:r>
                  <a:rPr lang="zh-CN" altLang="en-US" dirty="0"/>
                  <a:t>连续随机变量</a:t>
                </a:r>
                <a:endParaRPr lang="en-US" altLang="zh-CN" dirty="0"/>
              </a:p>
              <a:p>
                <a:pPr lvl="2"/>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𝑑𝑦</m:t>
                    </m:r>
                  </m:oMath>
                </a14:m>
                <a:endParaRPr lang="en-US" altLang="zh-CN" b="0" dirty="0"/>
              </a:p>
              <a:p>
                <a:r>
                  <a:rPr lang="zh-CN" altLang="en-US" dirty="0"/>
                  <a:t>条件概率</a:t>
                </a:r>
                <a:endParaRPr lang="en-US" altLang="zh-CN"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y</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y</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den>
                    </m:f>
                  </m:oMath>
                </a14:m>
                <a:endParaRPr lang="en-US" altLang="zh-CN" dirty="0"/>
              </a:p>
              <a:p>
                <a:pPr lvl="1"/>
                <a:r>
                  <a:rPr lang="zh-CN" altLang="en-US" dirty="0"/>
                  <a:t>只有在</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&gt;0</m:t>
                    </m:r>
                  </m:oMath>
                </a14:m>
                <a:r>
                  <a:rPr lang="zh-CN" altLang="en-US" dirty="0"/>
                  <a:t>才有意义</a:t>
                </a:r>
                <a:endParaRPr lang="en-US" altLang="zh-CN" dirty="0"/>
              </a:p>
              <a:p>
                <a:r>
                  <a:rPr lang="zh-CN" altLang="en-US" dirty="0"/>
                  <a:t>链式法则</a:t>
                </a:r>
                <a:endParaRPr lang="en-US" altLang="zh-CN"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e>
                    </m:d>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sup>
                            </m:sSup>
                          </m:e>
                        </m:d>
                      </m:e>
                    </m:nary>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29</a:t>
            </a:fld>
            <a:endParaRPr lang="zh-CN" altLang="en-US" dirty="0"/>
          </a:p>
        </p:txBody>
      </p:sp>
    </p:spTree>
    <p:extLst>
      <p:ext uri="{BB962C8B-B14F-4D97-AF65-F5344CB8AC3E}">
        <p14:creationId xmlns:p14="http://schemas.microsoft.com/office/powerpoint/2010/main" val="3381370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标量与向量</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标量对应一个数，用斜体小写字母表示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m:oMathPara>
                </a14:m>
                <a:endParaRPr lang="en-US" altLang="zh-CN" b="0" dirty="0"/>
              </a:p>
              <a:p>
                <a:pPr marL="0" indent="0">
                  <a:buNone/>
                </a:pPr>
                <a:endParaRPr lang="en-US" altLang="zh-CN" b="0" dirty="0"/>
              </a:p>
              <a:p>
                <a:r>
                  <a:rPr lang="zh-CN" altLang="en-US" dirty="0"/>
                  <a:t>向量对应一维数组，用斜粗体小写字母表示 </a:t>
                </a:r>
                <a:endParaRPr lang="en-US" altLang="zh-CN" dirty="0"/>
              </a:p>
              <a:p>
                <a:pPr marL="0" indent="0">
                  <a:buNone/>
                </a:pP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e>
                              <m:r>
                                <a:rPr lang="zh-CN" altLang="en-US" i="1" smtClean="0">
                                  <a:latin typeface="Cambria Math" panose="02040503050406030204" pitchFamily="18" charset="0"/>
                                </a:rPr>
                                <m:t>⋮</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eqAr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oMath>
                  </m:oMathPara>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fld id="{9D7BC5A3-D355-4C8D-AD2C-5AC2CB0B116D}" type="slidenum">
              <a:rPr lang="zh-CN" altLang="en-US" smtClean="0"/>
              <a:pPr/>
              <a:t>3</a:t>
            </a:fld>
            <a:endParaRPr lang="zh-CN" altLang="en-US" dirty="0"/>
          </a:p>
        </p:txBody>
      </p:sp>
    </p:spTree>
    <p:extLst>
      <p:ext uri="{BB962C8B-B14F-4D97-AF65-F5344CB8AC3E}">
        <p14:creationId xmlns:p14="http://schemas.microsoft.com/office/powerpoint/2010/main" val="1310505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独立性与条件独立性</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独立性</a:t>
                </a:r>
                <a:endParaRPr lang="en-US" altLang="zh-CN" b="0" dirty="0"/>
              </a:p>
              <a:p>
                <a:pPr lvl="1"/>
                <a:r>
                  <a:rPr lang="zh-CN" altLang="en-US" b="0" dirty="0"/>
                  <a:t>对于任意的</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b="0" dirty="0"/>
                  <a:t>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y</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y</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oMath>
                </a14:m>
                <a:endParaRPr lang="en-US" altLang="zh-CN" dirty="0"/>
              </a:p>
              <a:p>
                <a:endParaRPr lang="en-US" altLang="zh-CN" dirty="0"/>
              </a:p>
              <a:p>
                <a:r>
                  <a:rPr lang="zh-CN" altLang="en-US" dirty="0"/>
                  <a:t>条件独立性</a:t>
                </a:r>
                <a:endParaRPr lang="en-US" altLang="zh-CN"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y</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z</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e>
                        <m:r>
                          <m:rPr>
                            <m:sty m:val="p"/>
                          </m:rPr>
                          <a:rPr lang="en-US" altLang="zh-CN" b="0" i="0" smtClean="0">
                            <a:latin typeface="Cambria Math" panose="02040503050406030204" pitchFamily="18" charset="0"/>
                          </a:rPr>
                          <m:t>z</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y</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z</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30</a:t>
            </a:fld>
            <a:endParaRPr lang="zh-CN" altLang="en-US" dirty="0"/>
          </a:p>
        </p:txBody>
      </p:sp>
    </p:spTree>
    <p:extLst>
      <p:ext uri="{BB962C8B-B14F-4D97-AF65-F5344CB8AC3E}">
        <p14:creationId xmlns:p14="http://schemas.microsoft.com/office/powerpoint/2010/main" val="3268034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期望</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nary>
                  </m:oMath>
                </a14:m>
                <a:endParaRPr lang="en-US" altLang="zh-CN" dirty="0"/>
              </a:p>
              <a:p>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oMath>
                </a14:m>
                <a:endParaRPr lang="en-US" altLang="zh-CN" dirty="0"/>
              </a:p>
              <a:p>
                <a:endParaRPr lang="en-US" altLang="zh-CN" dirty="0"/>
              </a:p>
              <a:p>
                <a:r>
                  <a:rPr lang="zh-CN" altLang="en-US" dirty="0"/>
                  <a:t>期望的线性性</a:t>
                </a:r>
                <a:endParaRPr lang="en-US" altLang="zh-CN" dirty="0"/>
              </a:p>
              <a:p>
                <a:pPr lvl="1"/>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𝑋</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𝛼</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𝛽</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i="1">
                        <a:latin typeface="Cambria Math" panose="02040503050406030204" pitchFamily="18" charset="0"/>
                      </a:rPr>
                      <m:t>=</m:t>
                    </m:r>
                    <m:r>
                      <a:rPr lang="en-US" altLang="zh-CN"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𝑋</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𝛽</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𝑋</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oMath>
                </a14:m>
                <a:endParaRPr lang="en-US" altLang="zh-CN" dirty="0"/>
              </a:p>
              <a:p>
                <a:pPr lvl="1"/>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31</a:t>
            </a:fld>
            <a:endParaRPr lang="zh-CN" altLang="en-US" dirty="0"/>
          </a:p>
        </p:txBody>
      </p:sp>
    </p:spTree>
    <p:extLst>
      <p:ext uri="{BB962C8B-B14F-4D97-AF65-F5344CB8AC3E}">
        <p14:creationId xmlns:p14="http://schemas.microsoft.com/office/powerpoint/2010/main" val="3186859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方差与协方差</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altLang="zh-CN" b="0" i="0" smtClean="0">
                        <a:latin typeface="Cambria Math" panose="02040503050406030204" pitchFamily="18" charset="0"/>
                      </a:rPr>
                      <m:t>Var</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d>
                          </m:e>
                          <m:sup>
                            <m:r>
                              <a:rPr lang="en-US" altLang="zh-CN" b="0" i="1" smtClean="0">
                                <a:latin typeface="Cambria Math" panose="02040503050406030204" pitchFamily="18" charset="0"/>
                              </a:rPr>
                              <m:t>2</m:t>
                            </m:r>
                          </m:sup>
                        </m:sSup>
                      </m:e>
                    </m:d>
                  </m:oMath>
                </a14:m>
                <a:endParaRPr lang="en-US" altLang="zh-CN" dirty="0"/>
              </a:p>
              <a:p>
                <a14:m>
                  <m:oMath xmlns:m="http://schemas.openxmlformats.org/officeDocument/2006/math">
                    <m:r>
                      <m:rPr>
                        <m:sty m:val="p"/>
                      </m:rPr>
                      <a:rPr lang="en-US" altLang="zh-CN" b="0" i="0" smtClean="0">
                        <a:latin typeface="Cambria Math" panose="02040503050406030204" pitchFamily="18" charset="0"/>
                      </a:rPr>
                      <m:t>Cov</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e>
                        </m:d>
                      </m:e>
                    </m:d>
                  </m:oMath>
                </a14:m>
                <a:endParaRPr lang="en-US" altLang="zh-CN" dirty="0"/>
              </a:p>
              <a:p>
                <a:endParaRPr lang="en-US" altLang="zh-CN" dirty="0"/>
              </a:p>
              <a:p>
                <a:r>
                  <a:rPr lang="zh-CN" altLang="en-US" dirty="0"/>
                  <a:t>协方差矩阵</a:t>
                </a:r>
                <a:endParaRPr lang="en-US" altLang="zh-CN" dirty="0"/>
              </a:p>
              <a:p>
                <a:pPr lvl="1"/>
                <a14:m>
                  <m:oMath xmlns:m="http://schemas.openxmlformats.org/officeDocument/2006/math">
                    <m:r>
                      <m:rPr>
                        <m:sty m:val="p"/>
                      </m:rPr>
                      <a:rPr lang="en-US" altLang="zh-CN" b="0" i="0" smtClean="0">
                        <a:latin typeface="Cambria Math" panose="02040503050406030204" pitchFamily="18" charset="0"/>
                      </a:rPr>
                      <m:t>Cov</m:t>
                    </m:r>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Cov</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x</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x</m:t>
                            </m:r>
                          </m:e>
                          <m:sub>
                            <m:r>
                              <a:rPr lang="en-US" altLang="zh-CN" b="0" i="1" smtClean="0">
                                <a:latin typeface="Cambria Math" panose="02040503050406030204" pitchFamily="18" charset="0"/>
                              </a:rPr>
                              <m:t>𝑗</m:t>
                            </m:r>
                          </m:sub>
                        </m:sSub>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32</a:t>
            </a:fld>
            <a:endParaRPr lang="zh-CN" altLang="en-US" dirty="0"/>
          </a:p>
        </p:txBody>
      </p:sp>
    </p:spTree>
    <p:extLst>
      <p:ext uri="{BB962C8B-B14F-4D97-AF65-F5344CB8AC3E}">
        <p14:creationId xmlns:p14="http://schemas.microsoft.com/office/powerpoint/2010/main" val="3526487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常用概率分布</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伯努利分布：单个二值随机变量的分布</a:t>
                </a:r>
                <a:endParaRPr lang="en-US" altLang="zh-CN"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𝜙</m:t>
                    </m:r>
                  </m:oMath>
                </a14:m>
                <a:endParaRPr lang="en-US" altLang="zh-CN" b="0"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=0</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𝜙</m:t>
                    </m:r>
                  </m:oMath>
                </a14:m>
                <a:endParaRPr lang="en-US" altLang="zh-CN"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𝜙</m:t>
                        </m:r>
                      </m:e>
                      <m:sup>
                        <m:r>
                          <a:rPr lang="en-US" altLang="zh-CN" b="0" i="1" smtClean="0">
                            <a:latin typeface="Cambria Math" panose="02040503050406030204" pitchFamily="18" charset="0"/>
                          </a:rPr>
                          <m:t>𝑥</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𝜙</m:t>
                            </m:r>
                          </m:e>
                        </m:d>
                      </m:e>
                      <m:sup>
                        <m:r>
                          <a:rPr lang="en-US" altLang="zh-CN" b="0" i="1" smtClean="0">
                            <a:latin typeface="Cambria Math" panose="02040503050406030204" pitchFamily="18" charset="0"/>
                          </a:rPr>
                          <m:t>1−</m:t>
                        </m:r>
                        <m:r>
                          <a:rPr lang="en-US" altLang="zh-CN" b="0" i="1" smtClean="0">
                            <a:latin typeface="Cambria Math" panose="02040503050406030204" pitchFamily="18" charset="0"/>
                          </a:rPr>
                          <m:t>𝑥</m:t>
                        </m:r>
                      </m:sup>
                    </m:sSup>
                  </m:oMath>
                </a14:m>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m:rPr>
                            <m:sty m:val="p"/>
                          </m:rPr>
                          <a:rPr lang="en-US" altLang="zh-CN" b="0" i="0" smtClean="0">
                            <a:latin typeface="Cambria Math" panose="02040503050406030204" pitchFamily="18" charset="0"/>
                          </a:rPr>
                          <m:t>x</m:t>
                        </m:r>
                      </m:sub>
                    </m:sSub>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𝜙</m:t>
                    </m:r>
                  </m:oMath>
                </a14:m>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Var</m:t>
                        </m:r>
                      </m:e>
                      <m:sub>
                        <m:r>
                          <m:rPr>
                            <m:sty m:val="p"/>
                          </m:rPr>
                          <a:rPr lang="en-US" altLang="zh-CN" b="0" i="0" smtClean="0">
                            <a:latin typeface="Cambria Math" panose="02040503050406030204" pitchFamily="18" charset="0"/>
                          </a:rPr>
                          <m:t>x</m:t>
                        </m:r>
                      </m:sub>
                    </m:sSub>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𝜙</m:t>
                        </m:r>
                      </m:e>
                    </m:d>
                  </m:oMath>
                </a14:m>
                <a:endParaRPr lang="en-US" altLang="zh-CN" dirty="0"/>
              </a:p>
              <a:p>
                <a:r>
                  <a:rPr lang="en-US" altLang="zh-CN" dirty="0" err="1"/>
                  <a:t>Multinoulli</a:t>
                </a:r>
                <a:r>
                  <a:rPr lang="zh-CN" altLang="en-US" dirty="0"/>
                  <a:t>分布：</a:t>
                </a:r>
                <a:r>
                  <a:rPr lang="en-US" altLang="zh-CN" dirty="0"/>
                  <a:t>k</a:t>
                </a:r>
                <a:r>
                  <a:rPr lang="zh-CN" altLang="en-US" dirty="0"/>
                  <a:t>个不同状态的离散型随机变量的分布</a:t>
                </a:r>
                <a:endParaRPr lang="en-US" altLang="zh-CN" dirty="0"/>
              </a:p>
              <a:p>
                <a:pPr lvl="1"/>
                <a:r>
                  <a:rPr lang="zh-CN" altLang="en-US" dirty="0"/>
                  <a:t>由向量</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oMath>
                </a14:m>
                <a:r>
                  <a:rPr lang="zh-CN" altLang="en-US" dirty="0"/>
                  <a:t>参数化，</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表示第</a:t>
                </a:r>
                <a:r>
                  <a:rPr lang="en-US" altLang="zh-CN" dirty="0" err="1"/>
                  <a:t>i</a:t>
                </a:r>
                <a:r>
                  <a:rPr lang="zh-CN" altLang="en-US" dirty="0"/>
                  <a:t>个状态的概率</a:t>
                </a:r>
                <a:endParaRPr lang="en-US" altLang="zh-CN" dirty="0"/>
              </a:p>
              <a:p>
                <a:pPr lvl="1"/>
                <a:r>
                  <a:rPr lang="zh-CN" altLang="en-US" dirty="0"/>
                  <a:t>最后一个状态的概率通过</a:t>
                </a:r>
                <a14:m>
                  <m:oMath xmlns:m="http://schemas.openxmlformats.org/officeDocument/2006/math">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𝟏</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𝒑</m:t>
                    </m:r>
                  </m:oMath>
                </a14:m>
                <a:r>
                  <a:rPr lang="zh-CN" altLang="en-US" dirty="0"/>
                  <a:t>给出</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33</a:t>
            </a:fld>
            <a:endParaRPr lang="zh-CN" altLang="en-US" dirty="0"/>
          </a:p>
        </p:txBody>
      </p:sp>
    </p:spTree>
    <p:extLst>
      <p:ext uri="{BB962C8B-B14F-4D97-AF65-F5344CB8AC3E}">
        <p14:creationId xmlns:p14="http://schemas.microsoft.com/office/powerpoint/2010/main" val="3731915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常用概率分布</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高斯分布、正态分布</a:t>
                </a:r>
                <a:endParaRPr lang="en-US" altLang="zh-CN" dirty="0"/>
              </a:p>
              <a:p>
                <a:pPr lvl="1"/>
                <a14:m>
                  <m:oMath xmlns:m="http://schemas.openxmlformats.org/officeDocument/2006/math">
                    <m:r>
                      <a:rPr lang="zh-CN" altLang="en-US"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den>
                        </m:f>
                      </m:e>
                    </m:ra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e>
                                </m:d>
                              </m:e>
                              <m:sup>
                                <m:r>
                                  <a:rPr lang="en-US" altLang="zh-CN" b="0" i="1" smtClean="0">
                                    <a:latin typeface="Cambria Math" panose="02040503050406030204" pitchFamily="18" charset="0"/>
                                  </a:rPr>
                                  <m:t>2</m:t>
                                </m:r>
                              </m:sup>
                            </m:sSup>
                          </m:e>
                        </m:d>
                      </m:e>
                    </m:func>
                  </m:oMath>
                </a14:m>
                <a:endParaRPr lang="en-US" altLang="zh-CN" dirty="0"/>
              </a:p>
              <a:p>
                <a:pPr lvl="1"/>
                <a:r>
                  <a:rPr lang="zh-CN" altLang="en-US" dirty="0"/>
                  <a:t>均值</a:t>
                </a:r>
                <a14:m>
                  <m:oMath xmlns:m="http://schemas.openxmlformats.org/officeDocument/2006/math">
                    <m:r>
                      <a:rPr lang="en-US" altLang="zh-CN" b="0" i="1" smtClean="0">
                        <a:latin typeface="Cambria Math" panose="02040503050406030204" pitchFamily="18" charset="0"/>
                      </a:rPr>
                      <m:t>𝜇</m:t>
                    </m:r>
                  </m:oMath>
                </a14:m>
                <a:r>
                  <a:rPr lang="zh-CN" altLang="en-US" dirty="0"/>
                  <a:t> 标准差</a:t>
                </a:r>
                <a14:m>
                  <m:oMath xmlns:m="http://schemas.openxmlformats.org/officeDocument/2006/math">
                    <m:r>
                      <a:rPr lang="en-US" altLang="zh-CN" b="0" i="1" dirty="0" smtClean="0">
                        <a:latin typeface="Cambria Math" panose="02040503050406030204" pitchFamily="18" charset="0"/>
                      </a:rPr>
                      <m:t>𝜎</m:t>
                    </m:r>
                  </m:oMath>
                </a14:m>
                <a:endParaRPr lang="en-US" altLang="zh-CN" dirty="0"/>
              </a:p>
              <a:p>
                <a:pPr lvl="1"/>
                <a14:m>
                  <m:oMath xmlns:m="http://schemas.openxmlformats.org/officeDocument/2006/math">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𝛽</m:t>
                            </m:r>
                          </m:e>
                          <m:sup>
                            <m:r>
                              <a:rPr lang="en-US" altLang="zh-CN" b="0" i="1" smtClean="0">
                                <a:latin typeface="Cambria Math" panose="02040503050406030204" pitchFamily="18" charset="0"/>
                              </a:rPr>
                              <m:t>−1</m:t>
                            </m:r>
                          </m:sup>
                        </m:sSup>
                      </m:e>
                    </m:d>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b="0" i="1" smtClean="0">
                                <a:latin typeface="Cambria Math" panose="02040503050406030204" pitchFamily="18" charset="0"/>
                              </a:rPr>
                              <m:t>𝛽</m:t>
                            </m:r>
                          </m:num>
                          <m:den>
                            <m:r>
                              <a:rPr lang="en-US" altLang="zh-CN" i="1">
                                <a:latin typeface="Cambria Math" panose="02040503050406030204" pitchFamily="18" charset="0"/>
                              </a:rPr>
                              <m:t>2</m:t>
                            </m:r>
                            <m:r>
                              <a:rPr lang="en-US" altLang="zh-CN" i="1">
                                <a:latin typeface="Cambria Math" panose="02040503050406030204" pitchFamily="18" charset="0"/>
                              </a:rPr>
                              <m:t>𝜋</m:t>
                            </m:r>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𝛽</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e>
                        </m:d>
                      </m:e>
                    </m:func>
                  </m:oMath>
                </a14:m>
                <a:endParaRPr lang="en-US" altLang="zh-CN" dirty="0"/>
              </a:p>
              <a:p>
                <a:r>
                  <a:rPr lang="zh-CN" altLang="en-US" dirty="0"/>
                  <a:t>多维高斯分布</a:t>
                </a:r>
                <a:endParaRPr lang="en-US" altLang="zh-CN" dirty="0"/>
              </a:p>
              <a:p>
                <a:pPr lvl="1"/>
                <a14:m>
                  <m:oMath xmlns:m="http://schemas.openxmlformats.org/officeDocument/2006/math">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1" i="1" smtClean="0">
                            <a:latin typeface="Cambria Math" panose="02040503050406030204" pitchFamily="18" charset="0"/>
                          </a:rPr>
                          <m:t>𝝁</m:t>
                        </m:r>
                        <m:r>
                          <a:rPr lang="en-US" altLang="zh-CN" b="0" i="1" smtClean="0">
                            <a:latin typeface="Cambria Math" panose="02040503050406030204" pitchFamily="18" charset="0"/>
                          </a:rPr>
                          <m:t>,</m:t>
                        </m:r>
                        <m:r>
                          <a:rPr lang="en-US" altLang="zh-CN" b="1" i="0" smtClean="0">
                            <a:latin typeface="Cambria Math" panose="02040503050406030204" pitchFamily="18" charset="0"/>
                          </a:rPr>
                          <m:t>𝚺</m:t>
                        </m:r>
                      </m:e>
                    </m: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𝜋</m:t>
                                    </m:r>
                                  </m:e>
                                </m:d>
                              </m:e>
                              <m:sup>
                                <m:r>
                                  <a:rPr lang="en-US" altLang="zh-CN" b="0" i="1" smtClean="0">
                                    <a:latin typeface="Cambria Math" panose="02040503050406030204" pitchFamily="18" charset="0"/>
                                  </a:rPr>
                                  <m:t>𝑛</m:t>
                                </m:r>
                              </m:sup>
                            </m:sSup>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𝚺</m:t>
                                    </m:r>
                                  </m:e>
                                </m:d>
                              </m:e>
                            </m:func>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𝚺</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d>
                      </m:e>
                    </m:func>
                  </m:oMath>
                </a14:m>
                <a:endParaRPr lang="en-US" altLang="zh-CN" dirty="0"/>
              </a:p>
              <a:p>
                <a:pPr lvl="1"/>
                <a14:m>
                  <m:oMath xmlns:m="http://schemas.openxmlformats.org/officeDocument/2006/math">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1" i="1" smtClean="0">
                            <a:latin typeface="Cambria Math" panose="02040503050406030204" pitchFamily="18" charset="0"/>
                          </a:rPr>
                          <m:t>𝝁</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𝜷</m:t>
                            </m:r>
                          </m:e>
                          <m:sup>
                            <m:r>
                              <a:rPr lang="en-US" altLang="zh-CN" b="0" i="1" smtClean="0">
                                <a:latin typeface="Cambria Math" panose="02040503050406030204" pitchFamily="18" charset="0"/>
                              </a:rPr>
                              <m:t>−1</m:t>
                            </m:r>
                          </m:sup>
                        </m:sSup>
                      </m:e>
                    </m: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𝜷</m:t>
                                    </m:r>
                                  </m:e>
                                </m:d>
                              </m:e>
                            </m:func>
                          </m:num>
                          <m:den>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𝜋</m:t>
                                    </m:r>
                                  </m:e>
                                </m:d>
                              </m:e>
                              <m:sup>
                                <m:r>
                                  <a:rPr lang="en-US" altLang="zh-CN" b="0" i="1" smtClean="0">
                                    <a:latin typeface="Cambria Math" panose="02040503050406030204" pitchFamily="18" charset="0"/>
                                  </a:rPr>
                                  <m:t>𝑛</m:t>
                                </m:r>
                              </m:sup>
                            </m:sSup>
                          </m:den>
                        </m:f>
                      </m:e>
                    </m:ra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1" i="1" smtClean="0">
                                        <a:latin typeface="Cambria Math" panose="02040503050406030204" pitchFamily="18" charset="0"/>
                                      </a:rPr>
                                      <m:t>𝝁</m:t>
                                    </m:r>
                                  </m:e>
                                </m:d>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𝜷</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1" i="1" smtClean="0">
                                    <a:latin typeface="Cambria Math" panose="02040503050406030204" pitchFamily="18" charset="0"/>
                                  </a:rPr>
                                  <m:t>𝝁</m:t>
                                </m:r>
                              </m:e>
                            </m:d>
                          </m:e>
                        </m:d>
                      </m:e>
                    </m:func>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34</a:t>
            </a:fld>
            <a:endParaRPr lang="zh-CN" altLang="en-US" dirty="0"/>
          </a:p>
        </p:txBody>
      </p:sp>
      <p:pic>
        <p:nvPicPr>
          <p:cNvPr id="5" name="Picture 4"/>
          <p:cNvPicPr>
            <a:picLocks noChangeAspect="1"/>
          </p:cNvPicPr>
          <p:nvPr/>
        </p:nvPicPr>
        <p:blipFill>
          <a:blip r:embed="rId3"/>
          <a:stretch>
            <a:fillRect/>
          </a:stretch>
        </p:blipFill>
        <p:spPr>
          <a:xfrm>
            <a:off x="7281759" y="1200149"/>
            <a:ext cx="4484813" cy="2282883"/>
          </a:xfrm>
          <a:prstGeom prst="rect">
            <a:avLst/>
          </a:prstGeom>
        </p:spPr>
      </p:pic>
    </p:spTree>
    <p:extLst>
      <p:ext uri="{BB962C8B-B14F-4D97-AF65-F5344CB8AC3E}">
        <p14:creationId xmlns:p14="http://schemas.microsoft.com/office/powerpoint/2010/main" val="3935943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常用概率分布</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指数分布</a:t>
                </a:r>
                <a:endParaRPr lang="en-US" altLang="zh-CN" dirty="0"/>
              </a:p>
              <a:p>
                <a:pPr lvl="1"/>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𝜆</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1</m:t>
                        </m:r>
                      </m:e>
                      <m:sub>
                        <m:r>
                          <a:rPr lang="en-US" altLang="zh-CN" i="1">
                            <a:latin typeface="Cambria Math" panose="02040503050406030204" pitchFamily="18" charset="0"/>
                          </a:rPr>
                          <m:t>𝑥</m:t>
                        </m:r>
                        <m:r>
                          <a:rPr lang="en-US" altLang="zh-CN" i="1">
                            <a:latin typeface="Cambria Math" panose="02040503050406030204" pitchFamily="18" charset="0"/>
                          </a:rPr>
                          <m:t>≥0</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 </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1</m:t>
                        </m:r>
                      </m:e>
                      <m:sub>
                        <m:r>
                          <a:rPr lang="en-US" altLang="zh-CN" i="1">
                            <a:latin typeface="Cambria Math" panose="02040503050406030204" pitchFamily="18" charset="0"/>
                          </a:rPr>
                          <m:t>𝑥</m:t>
                        </m:r>
                        <m:r>
                          <a:rPr lang="en-US" altLang="zh-CN" i="1">
                            <a:latin typeface="Cambria Math" panose="02040503050406030204" pitchFamily="18" charset="0"/>
                          </a:rPr>
                          <m:t>≥0</m:t>
                        </m:r>
                      </m:sub>
                    </m:sSub>
                  </m:oMath>
                </a14:m>
                <a:r>
                  <a:rPr lang="zh-CN" altLang="en-US" dirty="0"/>
                  <a:t>为示性函数</a:t>
                </a:r>
                <a:endParaRPr lang="en-US" altLang="zh-CN" dirty="0"/>
              </a:p>
              <a:p>
                <a:r>
                  <a:rPr lang="zh-CN" altLang="en-US" dirty="0"/>
                  <a:t>拉普拉斯分布</a:t>
                </a:r>
                <a:endParaRPr lang="en-US" altLang="zh-CN" dirty="0"/>
              </a:p>
              <a:p>
                <a:pPr lvl="1"/>
                <a14:m>
                  <m:oMath xmlns:m="http://schemas.openxmlformats.org/officeDocument/2006/math">
                    <m:r>
                      <a:rPr lang="en-US" altLang="zh-CN" b="0" i="1" smtClean="0">
                        <a:latin typeface="Cambria Math" panose="02040503050406030204" pitchFamily="18" charset="0"/>
                      </a:rPr>
                      <m:t>𝐿𝑎𝑝𝑙𝑎𝑐𝑒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𝛾</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𝛾</m:t>
                        </m:r>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e>
                                </m:d>
                              </m:num>
                              <m:den>
                                <m:r>
                                  <a:rPr lang="en-US" altLang="zh-CN" b="0" i="1" smtClean="0">
                                    <a:latin typeface="Cambria Math" panose="02040503050406030204" pitchFamily="18" charset="0"/>
                                  </a:rPr>
                                  <m:t>𝛾</m:t>
                                </m:r>
                              </m:den>
                            </m:f>
                          </m:e>
                        </m:d>
                      </m:e>
                    </m:func>
                  </m:oMath>
                </a14:m>
                <a:endParaRPr lang="en-US" altLang="zh-CN" i="1" dirty="0"/>
              </a:p>
              <a:p>
                <a:r>
                  <a:rPr lang="zh-CN" altLang="en-US" dirty="0"/>
                  <a:t>狄拉克函数</a:t>
                </a:r>
                <a:endParaRPr lang="en-US" altLang="zh-CN" dirty="0"/>
              </a:p>
              <a:p>
                <a:pPr lvl="1"/>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𝜇</m:t>
                        </m:r>
                      </m:e>
                    </m:d>
                  </m:oMath>
                </a14:m>
                <a:endParaRPr lang="en-US" altLang="zh-CN" dirty="0"/>
              </a:p>
              <a:p>
                <a:r>
                  <a:rPr lang="zh-CN" altLang="en-US" dirty="0"/>
                  <a:t>经验分布</a:t>
                </a:r>
                <a:endParaRPr lang="en-US" altLang="zh-CN" dirty="0"/>
              </a:p>
              <a:p>
                <a:pPr lvl="1"/>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e>
                        </m:d>
                      </m:e>
                    </m:nary>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35</a:t>
            </a:fld>
            <a:endParaRPr lang="zh-CN" altLang="en-US" dirty="0"/>
          </a:p>
        </p:txBody>
      </p:sp>
    </p:spTree>
    <p:extLst>
      <p:ext uri="{BB962C8B-B14F-4D97-AF65-F5344CB8AC3E}">
        <p14:creationId xmlns:p14="http://schemas.microsoft.com/office/powerpoint/2010/main" val="1723299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混合分布</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c</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e>
                    </m:nary>
                  </m:oMath>
                </a14:m>
                <a:endParaRPr lang="en-US" altLang="zh-CN" b="0" dirty="0"/>
              </a:p>
              <a:p>
                <a:pPr lvl="1"/>
                <a:r>
                  <a:rPr lang="zh-CN" altLang="en-US" dirty="0"/>
                  <a:t>随机变量</a:t>
                </a:r>
                <a:r>
                  <a:rPr lang="en-US" altLang="zh-CN" dirty="0"/>
                  <a:t>c</a:t>
                </a:r>
                <a:r>
                  <a:rPr lang="zh-CN" altLang="en-US" dirty="0"/>
                  <a:t>称为隐变量，无法直接观测</a:t>
                </a:r>
                <a:endParaRPr lang="en-US" altLang="zh-CN" dirty="0"/>
              </a:p>
              <a:p>
                <a:pPr lvl="1"/>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𝑖</m:t>
                        </m:r>
                      </m:e>
                    </m:d>
                  </m:oMath>
                </a14:m>
                <a:r>
                  <a:rPr lang="en-US" altLang="zh-CN" b="0" dirty="0"/>
                  <a:t> </a:t>
                </a:r>
                <a:r>
                  <a:rPr lang="zh-CN" altLang="en-US" b="0" dirty="0"/>
                  <a:t>先验概率，观测数据之前</a:t>
                </a:r>
                <a:endParaRPr lang="en-US" altLang="zh-CN" b="0"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oMath>
                </a14:m>
                <a:r>
                  <a:rPr lang="en-US" altLang="zh-CN" b="0" dirty="0"/>
                  <a:t> </a:t>
                </a:r>
                <a:r>
                  <a:rPr lang="zh-CN" altLang="en-US" dirty="0"/>
                  <a:t>后验概率，观测数据之后</a:t>
                </a:r>
                <a:endParaRPr lang="en-US" altLang="zh-CN" dirty="0"/>
              </a:p>
              <a:p>
                <a:pPr lvl="1"/>
                <a:endParaRPr lang="en-US" altLang="zh-CN" b="0" dirty="0"/>
              </a:p>
              <a:p>
                <a:r>
                  <a:rPr lang="zh-CN" altLang="en-US" dirty="0"/>
                  <a:t>高斯混合模型</a:t>
                </a:r>
                <a:endParaRPr lang="en-US" altLang="zh-CN" dirty="0"/>
              </a:p>
              <a:p>
                <a:pPr lvl="1"/>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r>
                          <a:rPr lang="en-US" altLang="zh-CN" i="1">
                            <a:latin typeface="Cambria Math" panose="02040503050406030204" pitchFamily="18" charset="0"/>
                          </a:rPr>
                          <m:t>|</m:t>
                        </m:r>
                        <m:r>
                          <m:rPr>
                            <m:sty m:val="p"/>
                          </m:rPr>
                          <a:rPr lang="en-US" altLang="zh-CN" i="0">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𝑖</m:t>
                        </m:r>
                      </m:e>
                    </m:d>
                  </m:oMath>
                </a14:m>
                <a:r>
                  <a:rPr lang="zh-CN" altLang="en-US" dirty="0"/>
                  <a:t>高斯分布</a:t>
                </a:r>
                <a:endParaRPr lang="en-US" altLang="zh-CN" dirty="0"/>
              </a:p>
              <a:p>
                <a:pPr lvl="1"/>
                <a:r>
                  <a:rPr lang="zh-CN" altLang="en-US" dirty="0"/>
                  <a:t>概率密度的万能近似器</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36</a:t>
            </a:fld>
            <a:endParaRPr lang="zh-CN" altLang="en-US" dirty="0"/>
          </a:p>
        </p:txBody>
      </p:sp>
      <p:pic>
        <p:nvPicPr>
          <p:cNvPr id="5" name="Picture 4"/>
          <p:cNvPicPr>
            <a:picLocks noChangeAspect="1"/>
          </p:cNvPicPr>
          <p:nvPr/>
        </p:nvPicPr>
        <p:blipFill>
          <a:blip r:embed="rId3"/>
          <a:stretch>
            <a:fillRect/>
          </a:stretch>
        </p:blipFill>
        <p:spPr>
          <a:xfrm>
            <a:off x="6625630" y="1450933"/>
            <a:ext cx="4809524" cy="4857143"/>
          </a:xfrm>
          <a:prstGeom prst="rect">
            <a:avLst/>
          </a:prstGeom>
        </p:spPr>
      </p:pic>
    </p:spTree>
    <p:extLst>
      <p:ext uri="{BB962C8B-B14F-4D97-AF65-F5344CB8AC3E}">
        <p14:creationId xmlns:p14="http://schemas.microsoft.com/office/powerpoint/2010/main" val="1404597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常用函数的有用性质</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Sigmoid</a:t>
                </a:r>
                <a:r>
                  <a:rPr lang="zh-CN" altLang="en-US" dirty="0"/>
                  <a:t>函数</a:t>
                </a:r>
                <a:endParaRPr lang="en-US" altLang="zh-CN" dirty="0"/>
              </a:p>
              <a:p>
                <a:pPr lvl="1"/>
                <a14:m>
                  <m:oMath xmlns:m="http://schemas.openxmlformats.org/officeDocument/2006/math">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func>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endParaRPr lang="en-US" altLang="zh-CN" dirty="0"/>
              </a:p>
              <a:p>
                <a:pPr lvl="1"/>
                <a:endParaRPr lang="en-US" altLang="zh-CN" dirty="0"/>
              </a:p>
              <a:p>
                <a:pPr lvl="1"/>
                <a:r>
                  <a:rPr lang="zh-CN" altLang="en-US" dirty="0"/>
                  <a:t>可以用来产生伯努利分布的</a:t>
                </a:r>
                <a14:m>
                  <m:oMath xmlns:m="http://schemas.openxmlformats.org/officeDocument/2006/math">
                    <m:r>
                      <a:rPr lang="en-US" altLang="zh-CN" b="0" i="1" smtClean="0">
                        <a:latin typeface="Cambria Math" panose="02040503050406030204" pitchFamily="18" charset="0"/>
                      </a:rPr>
                      <m:t>𝜙</m:t>
                    </m:r>
                  </m:oMath>
                </a14:m>
                <a:r>
                  <a:rPr lang="zh-CN" altLang="en-US" dirty="0"/>
                  <a:t>参数</a:t>
                </a:r>
                <a:endParaRPr lang="en-US" altLang="zh-CN" dirty="0"/>
              </a:p>
              <a:p>
                <a:pPr lvl="1"/>
                <a:endParaRPr lang="en-US" altLang="zh-CN" dirty="0"/>
              </a:p>
              <a:p>
                <a:pPr lvl="1"/>
                <a:r>
                  <a:rPr lang="zh-CN" altLang="en-US" dirty="0"/>
                  <a:t>在</a:t>
                </a:r>
                <a14:m>
                  <m:oMath xmlns:m="http://schemas.openxmlformats.org/officeDocument/2006/math">
                    <m:r>
                      <a:rPr lang="en-US" altLang="zh-CN" b="0" i="1" smtClean="0">
                        <a:latin typeface="Cambria Math" panose="02040503050406030204" pitchFamily="18" charset="0"/>
                      </a:rPr>
                      <m:t>𝑥</m:t>
                    </m:r>
                  </m:oMath>
                </a14:m>
                <a:r>
                  <a:rPr lang="zh-CN" altLang="en-US" dirty="0"/>
                  <a:t>绝对值很大时候会出现饱和现象，对输入的微小改变变得不敏感</a:t>
                </a:r>
                <a:endParaRPr lang="en-US" altLang="zh-CN" dirty="0"/>
              </a:p>
              <a:p>
                <a:r>
                  <a:rPr lang="en-US" altLang="zh-CN" dirty="0" err="1"/>
                  <a:t>Softplus</a:t>
                </a:r>
                <a:r>
                  <a:rPr lang="zh-CN" altLang="en-US" dirty="0"/>
                  <a:t>函数</a:t>
                </a:r>
                <a:endParaRPr lang="en-US" altLang="zh-CN" dirty="0"/>
              </a:p>
              <a:p>
                <a:pPr lvl="1"/>
                <a14:m>
                  <m:oMath xmlns:m="http://schemas.openxmlformats.org/officeDocument/2006/math">
                    <m:r>
                      <a:rPr lang="zh-CN" altLang="en-US" i="1" smtClean="0">
                        <a:latin typeface="Cambria Math" panose="02040503050406030204" pitchFamily="18" charset="0"/>
                      </a:rPr>
                      <m:t>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d>
                      </m:e>
                    </m:fun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oMath>
                </a14:m>
                <a:endParaRPr lang="en-US" altLang="zh-CN" dirty="0"/>
              </a:p>
              <a:p>
                <a:pPr lvl="1"/>
                <a:endParaRPr lang="en-US" altLang="zh-CN" dirty="0"/>
              </a:p>
              <a:p>
                <a:pPr lvl="1"/>
                <a:r>
                  <a:rPr lang="zh-CN" altLang="en-US" dirty="0"/>
                  <a:t>可以用来产生正态分布的</a:t>
                </a:r>
                <a14:m>
                  <m:oMath xmlns:m="http://schemas.openxmlformats.org/officeDocument/2006/math">
                    <m:r>
                      <a:rPr lang="en-US" altLang="zh-CN" b="0" i="1" smtClean="0">
                        <a:latin typeface="Cambria Math" panose="02040503050406030204" pitchFamily="18" charset="0"/>
                      </a:rPr>
                      <m:t>𝛽</m:t>
                    </m:r>
                  </m:oMath>
                </a14:m>
                <a:r>
                  <a:rPr lang="zh-CN" altLang="en-US" dirty="0"/>
                  <a:t>和</a:t>
                </a:r>
                <a14:m>
                  <m:oMath xmlns:m="http://schemas.openxmlformats.org/officeDocument/2006/math">
                    <m:r>
                      <a:rPr lang="en-US" altLang="zh-CN" b="0" i="1" dirty="0" smtClean="0">
                        <a:latin typeface="Cambria Math" panose="02040503050406030204" pitchFamily="18" charset="0"/>
                      </a:rPr>
                      <m:t>𝜎</m:t>
                    </m:r>
                  </m:oMath>
                </a14:m>
                <a:r>
                  <a:rPr lang="zh-CN" altLang="en-US" dirty="0"/>
                  <a:t>参数</a:t>
                </a:r>
                <a:endParaRPr lang="en-US" altLang="zh-CN" dirty="0"/>
              </a:p>
              <a:p>
                <a:pPr lvl="1"/>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𝑥</m:t>
                            </m:r>
                          </m:e>
                        </m:d>
                      </m:e>
                    </m:func>
                  </m:oMath>
                </a14:m>
                <a:r>
                  <a:rPr lang="zh-CN" altLang="en-US" dirty="0"/>
                  <a:t>的平滑版本</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37</a:t>
            </a:fld>
            <a:endParaRPr lang="zh-CN" altLang="en-US" dirty="0"/>
          </a:p>
        </p:txBody>
      </p:sp>
      <p:pic>
        <p:nvPicPr>
          <p:cNvPr id="5" name="Picture 4"/>
          <p:cNvPicPr>
            <a:picLocks noChangeAspect="1"/>
          </p:cNvPicPr>
          <p:nvPr/>
        </p:nvPicPr>
        <p:blipFill>
          <a:blip r:embed="rId3"/>
          <a:stretch>
            <a:fillRect/>
          </a:stretch>
        </p:blipFill>
        <p:spPr>
          <a:xfrm>
            <a:off x="7085994" y="682875"/>
            <a:ext cx="3687960" cy="1860820"/>
          </a:xfrm>
          <a:prstGeom prst="rect">
            <a:avLst/>
          </a:prstGeom>
        </p:spPr>
      </p:pic>
      <p:pic>
        <p:nvPicPr>
          <p:cNvPr id="6" name="Picture 5"/>
          <p:cNvPicPr>
            <a:picLocks noChangeAspect="1"/>
          </p:cNvPicPr>
          <p:nvPr/>
        </p:nvPicPr>
        <p:blipFill>
          <a:blip r:embed="rId4"/>
          <a:stretch>
            <a:fillRect/>
          </a:stretch>
        </p:blipFill>
        <p:spPr>
          <a:xfrm>
            <a:off x="6911592" y="4169323"/>
            <a:ext cx="4038095" cy="2114286"/>
          </a:xfrm>
          <a:prstGeom prst="rect">
            <a:avLst/>
          </a:prstGeom>
        </p:spPr>
      </p:pic>
    </p:spTree>
    <p:extLst>
      <p:ext uri="{BB962C8B-B14F-4D97-AF65-F5344CB8AC3E}">
        <p14:creationId xmlns:p14="http://schemas.microsoft.com/office/powerpoint/2010/main" val="3945252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常用函数的有用性质</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 和 </a:t>
                </a:r>
                <a14:m>
                  <m:oMath xmlns:m="http://schemas.openxmlformats.org/officeDocument/2006/math">
                    <m:r>
                      <a:rPr lang="en-US" altLang="zh-CN" b="0" i="1" smtClean="0">
                        <a:latin typeface="Cambria Math" panose="02040503050406030204" pitchFamily="18" charset="0"/>
                      </a:rPr>
                      <m:t>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的有关性质</a:t>
                </a:r>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oMath>
                </a14:m>
                <a:endParaRPr lang="en-US" altLang="zh-CN" dirty="0"/>
              </a:p>
              <a:p>
                <a:pPr lvl="1"/>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oMath>
                </a14:m>
                <a:endParaRPr lang="en-US" altLang="zh-CN" dirty="0"/>
              </a:p>
              <a:p>
                <a:pPr lvl="1"/>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func>
                  </m:oMath>
                </a14:m>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𝜍</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dirty="0"/>
              </a:p>
              <a:p>
                <a:pPr lvl="1"/>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𝑥</m:t>
                                </m:r>
                              </m:den>
                            </m:f>
                          </m:e>
                        </m:d>
                      </m:e>
                    </m:func>
                  </m:oMath>
                </a14:m>
                <a:endParaRPr lang="en-US" altLang="zh-CN" dirty="0"/>
              </a:p>
              <a:p>
                <a:pPr lvl="1"/>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&gt;0,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𝜍</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−1</m:t>
                            </m:r>
                          </m:e>
                        </m:d>
                      </m:e>
                    </m:func>
                  </m:oMath>
                </a14:m>
                <a:endParaRPr lang="en-US" altLang="zh-CN" b="0" dirty="0"/>
              </a:p>
              <a:p>
                <a:pPr lvl="1"/>
                <a14:m>
                  <m:oMath xmlns:m="http://schemas.openxmlformats.org/officeDocument/2006/math">
                    <m:r>
                      <a:rPr lang="en-US" altLang="zh-CN" b="0" i="1" smtClean="0">
                        <a:latin typeface="Cambria Math" panose="02040503050406030204" pitchFamily="18" charset="0"/>
                      </a:rPr>
                      <m:t>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m:t>
                        </m:r>
                      </m:sub>
                      <m:sup>
                        <m:r>
                          <a:rPr lang="en-US" altLang="zh-CN" b="0" i="1" smtClean="0">
                            <a:latin typeface="Cambria Math" panose="02040503050406030204" pitchFamily="18" charset="0"/>
                          </a:rPr>
                          <m:t>𝑥</m:t>
                        </m:r>
                      </m:sup>
                      <m:e>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𝑑𝑦</m:t>
                        </m:r>
                      </m:e>
                    </m:nary>
                  </m:oMath>
                </a14:m>
                <a:endParaRPr lang="en-US" altLang="zh-CN" dirty="0"/>
              </a:p>
              <a:p>
                <a:pPr lvl="1"/>
                <a14:m>
                  <m:oMath xmlns:m="http://schemas.openxmlformats.org/officeDocument/2006/math">
                    <m:r>
                      <a:rPr lang="en-US" altLang="zh-CN" b="0" i="1" smtClean="0">
                        <a:latin typeface="Cambria Math" panose="02040503050406030204" pitchFamily="18" charset="0"/>
                      </a:rPr>
                      <m:t>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38</a:t>
            </a:fld>
            <a:endParaRPr lang="zh-CN" altLang="en-US" dirty="0"/>
          </a:p>
        </p:txBody>
      </p:sp>
    </p:spTree>
    <p:extLst>
      <p:ext uri="{BB962C8B-B14F-4D97-AF65-F5344CB8AC3E}">
        <p14:creationId xmlns:p14="http://schemas.microsoft.com/office/powerpoint/2010/main" val="1504128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其他</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贝叶斯规则</a:t>
                </a:r>
                <a:endParaRPr lang="en-US" altLang="zh-CN" b="0" i="1"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e>
                        <m:r>
                          <m:rPr>
                            <m:sty m:val="p"/>
                          </m:rPr>
                          <a:rPr lang="en-US" altLang="zh-CN" b="0" i="0" smtClean="0">
                            <a:latin typeface="Cambria Math" panose="02040503050406030204" pitchFamily="18" charset="0"/>
                          </a:rPr>
                          <m:t>y</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y</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x</m:t>
                            </m:r>
                          </m:e>
                        </m:d>
                      </m:num>
                      <m:den>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y</m:t>
                            </m:r>
                          </m:e>
                        </m:d>
                      </m:den>
                    </m:f>
                  </m:oMath>
                </a14:m>
                <a:endParaRPr lang="en-US" altLang="zh-CN" dirty="0"/>
              </a:p>
              <a:p>
                <a:r>
                  <a:rPr lang="zh-CN" altLang="en-US" dirty="0"/>
                  <a:t>变量替换</a:t>
                </a:r>
                <a:endParaRPr lang="en-US" altLang="zh-CN" dirty="0"/>
              </a:p>
              <a:p>
                <a:pPr lvl="1"/>
                <a:r>
                  <a:rPr lang="zh-CN" altLang="en-US" dirty="0">
                    <a:latin typeface="Cambria Math" panose="02040503050406030204" pitchFamily="18" charset="0"/>
                  </a:rPr>
                  <a:t>已知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y</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0" smtClean="0">
                        <a:latin typeface="Cambria Math" panose="02040503050406030204" pitchFamily="18" charset="0"/>
                      </a:rPr>
                      <m:t>,</m:t>
                    </m:r>
                    <m:r>
                      <a:rPr lang="en-US" altLang="zh-CN" b="0" i="1" smtClean="0">
                        <a:latin typeface="Cambria Math" panose="02040503050406030204" pitchFamily="18" charset="0"/>
                      </a:rPr>
                      <m:t> </m:t>
                    </m:r>
                    <m:r>
                      <a:rPr lang="zh-CN" altLang="en-US" i="1">
                        <a:latin typeface="Cambria Math" panose="02040503050406030204" pitchFamily="18" charset="0"/>
                      </a:rPr>
                      <m:t>假设</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x</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y</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0" i="1" smtClean="0">
                                        <a:latin typeface="Cambria Math" panose="02040503050406030204" pitchFamily="18" charset="0"/>
                                      </a:rPr>
                                      <m:t>𝜕</m:t>
                                    </m:r>
                                    <m:r>
                                      <a:rPr lang="en-US" altLang="zh-CN" b="1" i="1" smtClean="0">
                                        <a:latin typeface="Cambria Math" panose="02040503050406030204" pitchFamily="18" charset="0"/>
                                      </a:rPr>
                                      <m:t>𝒙</m:t>
                                    </m:r>
                                  </m:den>
                                </m:f>
                              </m:e>
                            </m:d>
                          </m:e>
                        </m:func>
                      </m:e>
                    </m:d>
                  </m:oMath>
                </a14:m>
                <a:endParaRPr lang="en-US" altLang="zh-CN" dirty="0"/>
              </a:p>
              <a:p>
                <a:pPr lvl="1"/>
                <a:endParaRPr lang="en-US" altLang="zh-CN" dirty="0"/>
              </a:p>
              <a:p>
                <a:pPr lvl="1"/>
                <a:r>
                  <a:rPr lang="zh-CN" altLang="en-US" dirty="0"/>
                  <a:t>设</a:t>
                </a:r>
                <a14:m>
                  <m:oMath xmlns:m="http://schemas.openxmlformats.org/officeDocument/2006/math">
                    <m:r>
                      <a:rPr lang="en-US" altLang="zh-CN" i="1" smtClean="0">
                        <a:latin typeface="Cambria Math" panose="02040503050406030204" pitchFamily="18" charset="0"/>
                      </a:rPr>
                      <m:t>𝒩</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𝑦</m:t>
                                  </m:r>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2</m:t>
                                </m:r>
                              </m:sup>
                            </m:sSup>
                          </m:e>
                        </m:rad>
                      </m:den>
                    </m:f>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2</m:t>
                                </m:r>
                              </m:den>
                            </m:f>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e>
                            </m:d>
                          </m:e>
                        </m:d>
                      </m:e>
                    </m:func>
                  </m:oMath>
                </a14:m>
                <a:endParaRPr lang="en-US" altLang="zh-CN" dirty="0"/>
              </a:p>
              <a:p>
                <a:pPr lvl="2"/>
                <a:r>
                  <a:rPr lang="zh-CN" altLang="en-US" dirty="0"/>
                  <a:t>利用坐标变换法，设</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oMath>
                </a14:m>
                <a:r>
                  <a:rPr lang="en-US" altLang="zh-CN"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oMath>
                </a14:m>
                <a:endParaRPr lang="en-US" altLang="zh-CN" dirty="0"/>
              </a:p>
              <a:p>
                <a:pPr lvl="2"/>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4</m:t>
                            </m:r>
                            <m:sSup>
                              <m:sSupPr>
                                <m:ctrlPr>
                                  <a:rPr lang="en-US" altLang="zh-CN" i="1">
                                    <a:latin typeface="Cambria Math" panose="02040503050406030204" pitchFamily="18" charset="0"/>
                                  </a:rPr>
                                </m:ctrlPr>
                              </m:sSupPr>
                              <m:e>
                                <m:r>
                                  <a:rPr lang="en-US" altLang="zh-CN" i="1">
                                    <a:latin typeface="Cambria Math" panose="02040503050406030204" pitchFamily="18" charset="0"/>
                                  </a:rPr>
                                  <m:t>𝜋</m:t>
                                </m:r>
                              </m:e>
                              <m:sup>
                                <m:r>
                                  <a:rPr lang="en-US" altLang="zh-CN" i="1">
                                    <a:latin typeface="Cambria Math" panose="02040503050406030204" pitchFamily="18" charset="0"/>
                                  </a:rPr>
                                  <m:t>2</m:t>
                                </m:r>
                              </m:sup>
                            </m:sSup>
                          </m:e>
                        </m:rad>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e>
                        </m:d>
                        <m:r>
                          <a:rPr lang="en-US" altLang="zh-CN" b="0" i="1" smtClean="0">
                            <a:latin typeface="Cambria Math" panose="02040503050406030204" pitchFamily="18" charset="0"/>
                          </a:rPr>
                          <m:t>𝑟</m:t>
                        </m:r>
                      </m:e>
                    </m:func>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39</a:t>
            </a:fld>
            <a:endParaRPr lang="zh-CN" altLang="en-US" dirty="0"/>
          </a:p>
        </p:txBody>
      </p:sp>
    </p:spTree>
    <p:extLst>
      <p:ext uri="{BB962C8B-B14F-4D97-AF65-F5344CB8AC3E}">
        <p14:creationId xmlns:p14="http://schemas.microsoft.com/office/powerpoint/2010/main" val="2066982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矩阵与张量</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矩阵对应二维数组，用大写的粗斜体表示 </a:t>
                </a:r>
                <a14:m>
                  <m:oMath xmlns:m="http://schemas.openxmlformats.org/officeDocument/2006/math">
                    <m:r>
                      <a:rPr lang="en-US" altLang="zh-CN" b="1" i="1" smtClean="0">
                        <a:latin typeface="Cambria Math" panose="02040503050406030204" pitchFamily="18" charset="0"/>
                      </a:rPr>
                      <m:t>𝑨</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sSup>
                  </m:oMath>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a14:m>
                <a:r>
                  <a:rPr lang="zh-CN" altLang="en-US" dirty="0"/>
                  <a:t>表示第</a:t>
                </a:r>
                <a:r>
                  <a:rPr lang="en-US" altLang="zh-CN" dirty="0" err="1"/>
                  <a:t>i</a:t>
                </a:r>
                <a:r>
                  <a:rPr lang="zh-CN" altLang="en-US" dirty="0"/>
                  <a:t>列</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b>
                    </m:sSub>
                  </m:oMath>
                </a14:m>
                <a:r>
                  <a:rPr lang="en-US" altLang="zh-CN" dirty="0"/>
                  <a:t> </a:t>
                </a:r>
                <a:r>
                  <a:rPr lang="zh-CN" altLang="en-US" dirty="0"/>
                  <a:t>表示第</a:t>
                </a:r>
                <a:r>
                  <a:rPr lang="en-US" altLang="zh-CN" dirty="0" err="1"/>
                  <a:t>i</a:t>
                </a:r>
                <a:r>
                  <a:rPr lang="zh-CN" altLang="en-US" dirty="0"/>
                  <a:t>行</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dirty="0"/>
                  <a:t> </a:t>
                </a:r>
                <a:r>
                  <a:rPr lang="zh-CN" altLang="en-US" dirty="0"/>
                  <a:t>表示第</a:t>
                </a:r>
                <a:r>
                  <a:rPr lang="en-US" altLang="zh-CN" dirty="0" err="1"/>
                  <a:t>i</a:t>
                </a:r>
                <a:r>
                  <a:rPr lang="zh-CN" altLang="en-US" dirty="0"/>
                  <a:t>行第</a:t>
                </a:r>
                <a:r>
                  <a:rPr lang="en-US" altLang="zh-CN" dirty="0"/>
                  <a:t>j</a:t>
                </a:r>
                <a:r>
                  <a:rPr lang="zh-CN" altLang="en-US" dirty="0"/>
                  <a:t>列元素</a:t>
                </a:r>
                <a:endParaRPr lang="en-US" altLang="zh-CN" dirty="0"/>
              </a:p>
              <a:p>
                <a:endParaRPr lang="en-US" altLang="zh-CN" dirty="0"/>
              </a:p>
              <a:p>
                <a:endParaRPr lang="en-US" altLang="zh-CN" dirty="0"/>
              </a:p>
              <a:p>
                <a:r>
                  <a:rPr lang="zh-CN" altLang="en-US" dirty="0"/>
                  <a:t>张量对应多维数组，用大写的粗体来表示</a:t>
                </a:r>
                <a:endParaRPr lang="en-US" altLang="zh-CN" dirty="0"/>
              </a:p>
              <a:p>
                <a:pPr lvl="1"/>
                <a:r>
                  <a:rPr lang="en-US" altLang="zh-CN" dirty="0"/>
                  <a:t>0</a:t>
                </a:r>
                <a:r>
                  <a:rPr lang="zh-CN" altLang="en-US" dirty="0"/>
                  <a:t>维张量，对应标量</a:t>
                </a:r>
                <a:endParaRPr lang="en-US" altLang="zh-CN" dirty="0"/>
              </a:p>
              <a:p>
                <a:pPr lvl="1"/>
                <a:r>
                  <a:rPr lang="en-US" altLang="zh-CN" dirty="0"/>
                  <a:t>1</a:t>
                </a:r>
                <a:r>
                  <a:rPr lang="zh-CN" altLang="en-US" dirty="0"/>
                  <a:t>维张量，对应向量</a:t>
                </a:r>
                <a:endParaRPr lang="en-US" altLang="zh-CN" dirty="0"/>
              </a:p>
              <a:p>
                <a:pPr lvl="1"/>
                <a:r>
                  <a:rPr lang="en-US" altLang="zh-CN" dirty="0"/>
                  <a:t>2</a:t>
                </a:r>
                <a:r>
                  <a:rPr lang="zh-CN" altLang="en-US" dirty="0"/>
                  <a:t>维张量，对应矩阵</a:t>
                </a:r>
                <a:endParaRPr lang="en-US" altLang="zh-CN" dirty="0"/>
              </a:p>
              <a:p>
                <a:pPr lvl="1"/>
                <a:r>
                  <a:rPr lang="zh-CN" altLang="en-US" dirty="0"/>
                  <a:t>可以是</a:t>
                </a:r>
                <a:r>
                  <a:rPr lang="en-US" altLang="zh-CN" dirty="0"/>
                  <a:t>3</a:t>
                </a:r>
                <a:r>
                  <a:rPr lang="zh-CN" altLang="en-US" dirty="0"/>
                  <a:t>维或者更高维度</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4</a:t>
            </a:fld>
            <a:endParaRPr lang="zh-CN" altLang="en-US" dirty="0"/>
          </a:p>
        </p:txBody>
      </p:sp>
      <p:pic>
        <p:nvPicPr>
          <p:cNvPr id="5" name="Picture 4"/>
          <p:cNvPicPr>
            <a:picLocks noChangeAspect="1"/>
          </p:cNvPicPr>
          <p:nvPr/>
        </p:nvPicPr>
        <p:blipFill>
          <a:blip r:embed="rId3"/>
          <a:stretch>
            <a:fillRect/>
          </a:stretch>
        </p:blipFill>
        <p:spPr>
          <a:xfrm>
            <a:off x="5362064" y="1739556"/>
            <a:ext cx="3542857" cy="2323809"/>
          </a:xfrm>
          <a:prstGeom prst="rect">
            <a:avLst/>
          </a:prstGeom>
        </p:spPr>
      </p:pic>
    </p:spTree>
    <p:extLst>
      <p:ext uri="{BB962C8B-B14F-4D97-AF65-F5344CB8AC3E}">
        <p14:creationId xmlns:p14="http://schemas.microsoft.com/office/powerpoint/2010/main" val="92469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信息论</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自信息</a:t>
                </a:r>
                <a:endParaRPr lang="en-US" altLang="zh-CN" dirty="0"/>
              </a:p>
              <a:p>
                <a:pPr lvl="1"/>
                <a14:m>
                  <m:oMath xmlns:m="http://schemas.openxmlformats.org/officeDocument/2006/math">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2</m:t>
                            </m:r>
                          </m:sub>
                        </m:sSub>
                      </m:fName>
                      <m:e>
                        <m:r>
                          <m:rPr>
                            <m:sty m:val="p"/>
                          </m:rPr>
                          <a:rPr lang="en-US" altLang="zh-CN" i="1">
                            <a:latin typeface="Cambria Math" panose="02040503050406030204" pitchFamily="18" charset="0"/>
                          </a:rPr>
                          <m:t>P</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a:p>
              <a:p>
                <a:r>
                  <a:rPr lang="zh-CN" altLang="en-US" dirty="0"/>
                  <a:t>香农熵</a:t>
                </a:r>
                <a:endParaRPr lang="en-US" altLang="zh-CN" dirty="0"/>
              </a:p>
              <a:p>
                <a:pPr lvl="1"/>
                <a14:m>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a:p>
              <a:p>
                <a:pPr lvl="1"/>
                <a:r>
                  <a:rPr lang="zh-CN" altLang="en-US" dirty="0"/>
                  <a:t>对依据概率分布</a:t>
                </a:r>
                <a:r>
                  <a:rPr lang="en-US" altLang="zh-CN" i="1" dirty="0"/>
                  <a:t>P </a:t>
                </a:r>
                <a:r>
                  <a:rPr lang="zh-CN" altLang="en-US" dirty="0"/>
                  <a:t>生成的符号进行编码所需的比特数在平均意义上的下界</a:t>
                </a:r>
                <a:endParaRPr lang="en-US" altLang="zh-CN" dirty="0"/>
              </a:p>
              <a:p>
                <a:pPr lvl="1"/>
                <a:r>
                  <a:rPr lang="zh-CN" altLang="en-US" dirty="0"/>
                  <a:t>接近确定性的分布熵较低</a:t>
                </a:r>
                <a:endParaRPr lang="en-US" altLang="zh-CN" dirty="0"/>
              </a:p>
              <a:p>
                <a:pPr lvl="1"/>
                <a:r>
                  <a:rPr lang="zh-CN" altLang="en-US" dirty="0"/>
                  <a:t>接近均匀分布的概率分布熵较高</a:t>
                </a:r>
                <a:endParaRPr lang="en-US" altLang="zh-CN" dirty="0"/>
              </a:p>
              <a:p>
                <a:pPr lvl="1"/>
                <a:endParaRPr lang="en-US" altLang="zh-CN" dirty="0"/>
              </a:p>
              <a:p>
                <a:r>
                  <a:rPr lang="zh-CN" altLang="en-US" dirty="0"/>
                  <a:t>右图表示二值随机变量的香农熵</a:t>
                </a:r>
                <a:endParaRPr lang="en-US" altLang="zh-CN" dirty="0"/>
              </a:p>
              <a:p>
                <a:pPr lvl="1"/>
                <a:r>
                  <a:rPr lang="en-US" altLang="zh-CN" dirty="0"/>
                  <a:t>x</a:t>
                </a:r>
                <a:r>
                  <a:rPr lang="zh-CN" altLang="en-US" dirty="0"/>
                  <a:t>轴表示概率</a:t>
                </a:r>
                <a:endParaRPr lang="en-US" altLang="zh-CN" dirty="0"/>
              </a:p>
              <a:p>
                <a:pPr lvl="1"/>
                <a:r>
                  <a:rPr lang="en-US" altLang="zh-CN" dirty="0"/>
                  <a:t>y</a:t>
                </a:r>
                <a:r>
                  <a:rPr lang="zh-CN" altLang="en-US" dirty="0"/>
                  <a:t>轴表示熵</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40</a:t>
            </a:fld>
            <a:endParaRPr lang="zh-CN" altLang="en-US" dirty="0"/>
          </a:p>
        </p:txBody>
      </p:sp>
      <p:pic>
        <p:nvPicPr>
          <p:cNvPr id="5" name="Picture 4"/>
          <p:cNvPicPr>
            <a:picLocks noChangeAspect="1"/>
          </p:cNvPicPr>
          <p:nvPr/>
        </p:nvPicPr>
        <p:blipFill>
          <a:blip r:embed="rId3"/>
          <a:stretch>
            <a:fillRect/>
          </a:stretch>
        </p:blipFill>
        <p:spPr>
          <a:xfrm>
            <a:off x="6477954" y="3732204"/>
            <a:ext cx="4720889" cy="2510654"/>
          </a:xfrm>
          <a:prstGeom prst="rect">
            <a:avLst/>
          </a:prstGeom>
        </p:spPr>
      </p:pic>
    </p:spTree>
    <p:extLst>
      <p:ext uri="{BB962C8B-B14F-4D97-AF65-F5344CB8AC3E}">
        <p14:creationId xmlns:p14="http://schemas.microsoft.com/office/powerpoint/2010/main" val="151889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信息论</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a:t>KL</a:t>
                </a:r>
                <a:r>
                  <a:rPr lang="zh-CN" altLang="en-US" dirty="0"/>
                  <a:t>散度：衡量两个分布的差异</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𝐾𝐿</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e>
                    </m:d>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func>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func>
                      </m:e>
                    </m:d>
                  </m:oMath>
                </a14:m>
                <a:endParaRPr lang="en-US" altLang="zh-CN" dirty="0"/>
              </a:p>
              <a:p>
                <a:pPr lvl="1"/>
                <a:r>
                  <a:rPr lang="zh-CN" altLang="en-US" dirty="0"/>
                  <a:t>当我们使用一种被设计成能够使得概率分布</a:t>
                </a:r>
                <a:r>
                  <a:rPr lang="en-US" altLang="zh-CN" i="1" dirty="0"/>
                  <a:t>Q </a:t>
                </a:r>
                <a:r>
                  <a:rPr lang="zh-CN" altLang="en-US" dirty="0"/>
                  <a:t>产生的消息的长度最小的编码，发送包含由概率分布</a:t>
                </a:r>
                <a:r>
                  <a:rPr lang="en-US" altLang="zh-CN" i="1" dirty="0"/>
                  <a:t>P </a:t>
                </a:r>
                <a:r>
                  <a:rPr lang="zh-CN" altLang="en-US" dirty="0"/>
                  <a:t>产生的符号的消息时，所需要的额外信息量</a:t>
                </a:r>
                <a:endParaRPr lang="en-US" altLang="zh-CN" dirty="0"/>
              </a:p>
              <a:p>
                <a:pPr lvl="1"/>
                <a:r>
                  <a:rPr lang="zh-CN" altLang="en-US" dirty="0"/>
                  <a:t>非负</a:t>
                </a:r>
                <a:r>
                  <a:rPr lang="en-US" altLang="zh-CN" dirty="0"/>
                  <a:t>, P=Q</a:t>
                </a:r>
                <a:r>
                  <a:rPr lang="zh-CN" altLang="en-US" dirty="0"/>
                  <a:t>时为零</a:t>
                </a:r>
                <a:endParaRPr lang="en-US" altLang="zh-CN" dirty="0"/>
              </a:p>
              <a:p>
                <a:pPr lvl="1"/>
                <a:r>
                  <a:rPr lang="zh-CN" altLang="en-US" dirty="0"/>
                  <a:t>不对称，但理论上最小值均当</a:t>
                </a:r>
                <a:r>
                  <a:rPr lang="en-US" altLang="zh-CN" dirty="0"/>
                  <a:t>P=Q</a:t>
                </a:r>
              </a:p>
              <a:p>
                <a:r>
                  <a:rPr lang="zh-CN" altLang="en-US"/>
                  <a:t>实际分布</a:t>
                </a:r>
                <a:r>
                  <a:rPr lang="zh-CN" altLang="en-US" dirty="0"/>
                  <a:t>复杂，且未知</a:t>
                </a:r>
                <a:endParaRPr lang="en-US" altLang="zh-CN" dirty="0"/>
              </a:p>
              <a:p>
                <a:r>
                  <a:rPr lang="zh-CN" altLang="en-US" dirty="0"/>
                  <a:t>他们的最小值存在差异</a:t>
                </a:r>
                <a:endParaRPr lang="en-US" altLang="zh-CN" dirty="0"/>
              </a:p>
              <a:p>
                <a:pPr lvl="1"/>
                <a:r>
                  <a:rPr lang="zh-CN" altLang="en-US" dirty="0"/>
                  <a:t>第一个图</a:t>
                </a:r>
                <a:endParaRPr lang="en-US" altLang="zh-CN" dirty="0"/>
              </a:p>
              <a:p>
                <a:pPr lvl="2"/>
                <a:r>
                  <a:rPr lang="en-US" altLang="zh-CN" dirty="0"/>
                  <a:t>Q</a:t>
                </a:r>
                <a:r>
                  <a:rPr lang="zh-CN" altLang="en-US" dirty="0"/>
                  <a:t>使得</a:t>
                </a:r>
                <a:r>
                  <a:rPr lang="en-US" altLang="zh-CN" dirty="0"/>
                  <a:t>P</a:t>
                </a:r>
                <a:r>
                  <a:rPr lang="zh-CN" altLang="en-US" dirty="0"/>
                  <a:t>高的地方高</a:t>
                </a:r>
                <a:endParaRPr lang="en-US" altLang="zh-CN" dirty="0"/>
              </a:p>
              <a:p>
                <a:pPr lvl="1"/>
                <a:r>
                  <a:rPr lang="zh-CN" altLang="en-US" dirty="0"/>
                  <a:t>第二个图</a:t>
                </a:r>
                <a:endParaRPr lang="en-US" altLang="zh-CN" dirty="0"/>
              </a:p>
              <a:p>
                <a:pPr lvl="2"/>
                <a:r>
                  <a:rPr lang="en-US" altLang="zh-CN" dirty="0"/>
                  <a:t>Q</a:t>
                </a:r>
                <a:r>
                  <a:rPr lang="zh-CN" altLang="en-US" dirty="0"/>
                  <a:t>使得</a:t>
                </a:r>
                <a:r>
                  <a:rPr lang="en-US" altLang="zh-CN" dirty="0"/>
                  <a:t>P</a:t>
                </a:r>
                <a:r>
                  <a:rPr lang="zh-CN" altLang="en-US" dirty="0"/>
                  <a:t>低的地方低</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r="-3452"/>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41</a:t>
            </a:fld>
            <a:endParaRPr lang="zh-CN" altLang="en-US" dirty="0"/>
          </a:p>
        </p:txBody>
      </p:sp>
      <p:pic>
        <p:nvPicPr>
          <p:cNvPr id="5" name="Picture 4"/>
          <p:cNvPicPr>
            <a:picLocks noChangeAspect="1"/>
          </p:cNvPicPr>
          <p:nvPr/>
        </p:nvPicPr>
        <p:blipFill>
          <a:blip r:embed="rId3"/>
          <a:stretch>
            <a:fillRect/>
          </a:stretch>
        </p:blipFill>
        <p:spPr>
          <a:xfrm>
            <a:off x="5780196" y="3856895"/>
            <a:ext cx="6274526" cy="2853205"/>
          </a:xfrm>
          <a:prstGeom prst="rect">
            <a:avLst/>
          </a:prstGeom>
        </p:spPr>
      </p:pic>
    </p:spTree>
    <p:extLst>
      <p:ext uri="{BB962C8B-B14F-4D97-AF65-F5344CB8AC3E}">
        <p14:creationId xmlns:p14="http://schemas.microsoft.com/office/powerpoint/2010/main" val="3464029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信息论</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交叉熵 </a:t>
                </a:r>
                <a14:m>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a:p>
              <a:p>
                <a:r>
                  <a:rPr lang="zh-CN" altLang="en-US" dirty="0"/>
                  <a:t>针对</a:t>
                </a:r>
                <a:r>
                  <a:rPr lang="en-US" altLang="zh-CN" dirty="0"/>
                  <a:t>Q</a:t>
                </a:r>
                <a:r>
                  <a:rPr lang="zh-CN" altLang="en-US" dirty="0"/>
                  <a:t>优化交叉熵和</a:t>
                </a:r>
                <a:r>
                  <a:rPr lang="en-US" altLang="zh-CN" dirty="0"/>
                  <a:t>KL</a:t>
                </a:r>
                <a:r>
                  <a:rPr lang="zh-CN" altLang="en-US" dirty="0"/>
                  <a:t>散度是等价的</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42</a:t>
            </a:fld>
            <a:endParaRPr lang="zh-CN" altLang="en-US" dirty="0"/>
          </a:p>
        </p:txBody>
      </p:sp>
    </p:spTree>
    <p:extLst>
      <p:ext uri="{BB962C8B-B14F-4D97-AF65-F5344CB8AC3E}">
        <p14:creationId xmlns:p14="http://schemas.microsoft.com/office/powerpoint/2010/main" val="1332252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有向图图模型</a:t>
                </a:r>
                <a:endParaRPr lang="en-US" altLang="zh-CN" dirty="0"/>
              </a:p>
              <a:p>
                <a:pPr lvl="1"/>
                <a:r>
                  <a:rPr lang="zh-CN" altLang="en-US" dirty="0"/>
                  <a:t>模型使用带有有向边的图，它们用条件概率分布来表示分解</a:t>
                </a:r>
                <a:endParaRPr lang="en-US" altLang="zh-CN" dirty="0"/>
              </a:p>
              <a:p>
                <a:pPr lvl="1"/>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𝑃𝑎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d>
                      </m:e>
                    </m:nary>
                  </m:oMath>
                </a14:m>
                <a:endParaRPr lang="en-US" altLang="zh-CN" dirty="0"/>
              </a:p>
              <a:p>
                <a:pPr lvl="1"/>
                <a:r>
                  <a:rPr lang="zh-CN" altLang="en-US" dirty="0"/>
                  <a:t>可以极大减少分布的参数</a:t>
                </a:r>
                <a:endParaRPr lang="en-US" altLang="zh-CN" dirty="0"/>
              </a:p>
              <a:p>
                <a:pPr lvl="1"/>
                <a:endParaRPr lang="en-US" altLang="zh-CN" dirty="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a</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b</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c</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e</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a</m:t>
                        </m:r>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b</m:t>
                        </m:r>
                      </m:e>
                      <m:e>
                        <m:r>
                          <m:rPr>
                            <m:sty m:val="p"/>
                          </m:rPr>
                          <a:rPr lang="en-US" altLang="zh-CN" b="0" i="0" smtClean="0">
                            <a:latin typeface="Cambria Math" panose="02040503050406030204" pitchFamily="18" charset="0"/>
                          </a:rPr>
                          <m:t>a</m:t>
                        </m:r>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c</m:t>
                        </m:r>
                      </m:e>
                      <m:e>
                        <m:r>
                          <m:rPr>
                            <m:sty m:val="p"/>
                          </m:rPr>
                          <a:rPr lang="en-US" altLang="zh-CN" b="0" i="0" smtClean="0">
                            <a:latin typeface="Cambria Math" panose="02040503050406030204" pitchFamily="18" charset="0"/>
                          </a:rPr>
                          <m:t>a</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b</m:t>
                        </m:r>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d</m:t>
                        </m:r>
                      </m:e>
                      <m:e>
                        <m:r>
                          <m:rPr>
                            <m:sty m:val="p"/>
                          </m:rPr>
                          <a:rPr lang="en-US" altLang="zh-CN" b="0" i="0" smtClean="0">
                            <a:latin typeface="Cambria Math" panose="02040503050406030204" pitchFamily="18" charset="0"/>
                          </a:rPr>
                          <m:t>b</m:t>
                        </m:r>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e</m:t>
                        </m:r>
                      </m:e>
                      <m:e>
                        <m:r>
                          <m:rPr>
                            <m:sty m:val="p"/>
                          </m:rPr>
                          <a:rPr lang="en-US" altLang="zh-CN" b="0" i="0" smtClean="0">
                            <a:latin typeface="Cambria Math" panose="02040503050406030204" pitchFamily="18" charset="0"/>
                          </a:rPr>
                          <m:t>c</m:t>
                        </m:r>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43</a:t>
            </a:fld>
            <a:endParaRPr lang="zh-CN" altLang="en-US" dirty="0"/>
          </a:p>
        </p:txBody>
      </p:sp>
      <p:pic>
        <p:nvPicPr>
          <p:cNvPr id="5" name="Picture 4"/>
          <p:cNvPicPr>
            <a:picLocks noChangeAspect="1"/>
          </p:cNvPicPr>
          <p:nvPr/>
        </p:nvPicPr>
        <p:blipFill>
          <a:blip r:embed="rId3"/>
          <a:stretch>
            <a:fillRect/>
          </a:stretch>
        </p:blipFill>
        <p:spPr>
          <a:xfrm>
            <a:off x="8315031" y="2393714"/>
            <a:ext cx="3519522" cy="3774329"/>
          </a:xfrm>
          <a:prstGeom prst="rect">
            <a:avLst/>
          </a:prstGeom>
        </p:spPr>
      </p:pic>
    </p:spTree>
    <p:extLst>
      <p:ext uri="{BB962C8B-B14F-4D97-AF65-F5344CB8AC3E}">
        <p14:creationId xmlns:p14="http://schemas.microsoft.com/office/powerpoint/2010/main" val="4282130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无向图图模型</a:t>
                </a:r>
                <a:endParaRPr lang="en-US" altLang="zh-CN" dirty="0"/>
              </a:p>
              <a:p>
                <a:pPr lvl="1"/>
                <a:r>
                  <a:rPr lang="zh-CN" altLang="en-US" dirty="0"/>
                  <a:t>使用带有无向边的图，它们将分解表示成一组函数</a:t>
                </a:r>
                <a:endParaRPr lang="en-US" altLang="zh-CN" dirty="0"/>
              </a:p>
              <a:p>
                <a:pPr lvl="1"/>
                <a:r>
                  <a:rPr lang="zh-CN" altLang="en-US" dirty="0"/>
                  <a:t>任何满足两两之间有边连接的顶点的集合被称为团</a:t>
                </a:r>
                <a:endParaRPr lang="en-US" altLang="zh-CN" dirty="0"/>
              </a:p>
              <a:p>
                <a:pPr lvl="1"/>
                <a:r>
                  <a:rPr lang="zh-CN" altLang="en-US" dirty="0"/>
                  <a:t>每个团都伴随一个因子（非负）</a:t>
                </a:r>
                <a:endParaRPr lang="en-US" altLang="zh-CN" dirty="0"/>
              </a:p>
              <a:p>
                <a:pPr lvl="1"/>
                <a:r>
                  <a:rPr lang="zh-CN" altLang="en-US" dirty="0"/>
                  <a:t>随机变量的联合概率与所有这些因子的乘积成比例</a:t>
                </a:r>
                <a:endParaRPr lang="en-US" altLang="zh-CN" dirty="0"/>
              </a:p>
              <a:p>
                <a:pPr lvl="1"/>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𝑍</m:t>
                        </m:r>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𝐶</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e>
                        </m:d>
                      </m:e>
                    </m:nary>
                  </m:oMath>
                </a14:m>
                <a:r>
                  <a:rPr lang="en-US" altLang="zh-CN" dirty="0"/>
                  <a:t>, </a:t>
                </a:r>
                <a:r>
                  <a:rPr lang="zh-CN" altLang="en-US" dirty="0"/>
                  <a:t>其中</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𝐶</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oMath>
                </a14:m>
                <a:r>
                  <a:rPr lang="zh-CN" altLang="en-US" dirty="0"/>
                  <a:t>为团</a:t>
                </a:r>
                <a:endParaRPr lang="en-US" altLang="zh-CN" dirty="0"/>
              </a:p>
              <a:p>
                <a:pPr lvl="1"/>
                <a:endParaRPr lang="en-US" altLang="zh-CN" dirty="0"/>
              </a:p>
              <a:p>
                <a:r>
                  <a:rPr lang="zh-CN" altLang="en-US" dirty="0"/>
                  <a:t>右图的概率分布</a:t>
                </a:r>
                <a:endParaRPr lang="en-US" altLang="zh-CN" dirty="0"/>
              </a:p>
              <a:p>
                <a:pPr lvl="1"/>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c</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d</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e</m:t>
                        </m:r>
                      </m:e>
                    </m:d>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0" smtClean="0">
                            <a:latin typeface="Cambria Math" panose="02040503050406030204" pitchFamily="18" charset="0"/>
                          </a:rPr>
                          <m:t>1</m:t>
                        </m:r>
                      </m:num>
                      <m:den>
                        <m:r>
                          <a:rPr lang="en-US" altLang="zh-CN" b="0" i="1" smtClean="0">
                            <a:latin typeface="Cambria Math" panose="02040503050406030204" pitchFamily="18" charset="0"/>
                          </a:rPr>
                          <m:t>𝑍</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c</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sup>
                    </m:sSup>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d</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𝜙</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sup>
                    </m:sSup>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c</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e</m:t>
                        </m:r>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44</a:t>
            </a:fld>
            <a:endParaRPr lang="zh-CN" altLang="en-US" dirty="0"/>
          </a:p>
        </p:txBody>
      </p:sp>
      <p:pic>
        <p:nvPicPr>
          <p:cNvPr id="6" name="Picture 5"/>
          <p:cNvPicPr>
            <a:picLocks noChangeAspect="1"/>
          </p:cNvPicPr>
          <p:nvPr/>
        </p:nvPicPr>
        <p:blipFill>
          <a:blip r:embed="rId3"/>
          <a:stretch>
            <a:fillRect/>
          </a:stretch>
        </p:blipFill>
        <p:spPr>
          <a:xfrm>
            <a:off x="8322446" y="2871973"/>
            <a:ext cx="3563076" cy="3799461"/>
          </a:xfrm>
          <a:prstGeom prst="rect">
            <a:avLst/>
          </a:prstGeom>
        </p:spPr>
      </p:pic>
    </p:spTree>
    <p:extLst>
      <p:ext uri="{BB962C8B-B14F-4D97-AF65-F5344CB8AC3E}">
        <p14:creationId xmlns:p14="http://schemas.microsoft.com/office/powerpoint/2010/main" val="611636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D7BC5A3-D355-4C8D-AD2C-5AC2CB0B116D}" type="slidenum">
              <a:rPr lang="zh-CN" altLang="en-US" smtClean="0"/>
              <a:t>45</a:t>
            </a:fld>
            <a:endParaRPr lang="zh-CN" altLang="en-US"/>
          </a:p>
        </p:txBody>
      </p:sp>
      <p:grpSp>
        <p:nvGrpSpPr>
          <p:cNvPr id="4" name="组合 1"/>
          <p:cNvGrpSpPr/>
          <p:nvPr/>
        </p:nvGrpSpPr>
        <p:grpSpPr>
          <a:xfrm>
            <a:off x="-399837"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5" name="直接连接符 62"/>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3" name="直接连接符 60"/>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noFill/>
                <a:ln w="952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291590" y="2877644"/>
            <a:ext cx="1415772" cy="830997"/>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1709178"/>
            <a:ext cx="2318263"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1. </a:t>
            </a:r>
            <a:r>
              <a:rPr lang="zh-CN" altLang="en-US" sz="3200" b="1" dirty="0">
                <a:solidFill>
                  <a:schemeClr val="bg1"/>
                </a:solidFill>
                <a:latin typeface="微软雅黑" panose="020B0503020204020204" pitchFamily="34" charset="-122"/>
                <a:ea typeface="微软雅黑" panose="020B0503020204020204" pitchFamily="34" charset="-122"/>
              </a:rPr>
              <a:t>线性代数</a:t>
            </a:r>
          </a:p>
        </p:txBody>
      </p:sp>
      <p:sp>
        <p:nvSpPr>
          <p:cNvPr id="84" name="文本框 80"/>
          <p:cNvSpPr txBox="1"/>
          <p:nvPr/>
        </p:nvSpPr>
        <p:spPr>
          <a:xfrm>
            <a:off x="7085520" y="2532622"/>
            <a:ext cx="3139001"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2. </a:t>
            </a:r>
            <a:r>
              <a:rPr lang="zh-CN" altLang="en-US" sz="3200" dirty="0">
                <a:solidFill>
                  <a:schemeClr val="bg1"/>
                </a:solidFill>
                <a:latin typeface="微软雅黑" panose="020B0503020204020204" pitchFamily="34" charset="-122"/>
                <a:ea typeface="微软雅黑" panose="020B0503020204020204" pitchFamily="34" charset="-122"/>
              </a:rPr>
              <a:t>概率与信息论</a:t>
            </a:r>
          </a:p>
        </p:txBody>
      </p:sp>
      <p:sp>
        <p:nvSpPr>
          <p:cNvPr id="85" name="文本框 81"/>
          <p:cNvSpPr txBox="1"/>
          <p:nvPr/>
        </p:nvSpPr>
        <p:spPr>
          <a:xfrm>
            <a:off x="7085520" y="3356066"/>
            <a:ext cx="3518912"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3. </a:t>
            </a:r>
            <a:r>
              <a:rPr lang="zh-CN" altLang="en-US" sz="3200" b="1" dirty="0">
                <a:solidFill>
                  <a:schemeClr val="bg1"/>
                </a:solidFill>
                <a:latin typeface="微软雅黑" panose="020B0503020204020204" pitchFamily="34" charset="-122"/>
                <a:ea typeface="微软雅黑" panose="020B0503020204020204" pitchFamily="34" charset="-122"/>
              </a:rPr>
              <a:t>数值计算与优化</a:t>
            </a:r>
          </a:p>
        </p:txBody>
      </p:sp>
      <p:sp>
        <p:nvSpPr>
          <p:cNvPr id="86" name="文本框 82"/>
          <p:cNvSpPr txBox="1"/>
          <p:nvPr/>
        </p:nvSpPr>
        <p:spPr>
          <a:xfrm>
            <a:off x="7075360" y="4179510"/>
            <a:ext cx="3108543"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4. </a:t>
            </a:r>
            <a:r>
              <a:rPr lang="zh-CN" altLang="en-US" sz="3200" dirty="0">
                <a:solidFill>
                  <a:schemeClr val="bg1"/>
                </a:solidFill>
                <a:latin typeface="微软雅黑" panose="020B0503020204020204" pitchFamily="34" charset="-122"/>
                <a:ea typeface="微软雅黑" panose="020B0503020204020204" pitchFamily="34" charset="-122"/>
              </a:rPr>
              <a:t>机器学习基础</a:t>
            </a:r>
          </a:p>
        </p:txBody>
      </p:sp>
      <p:cxnSp>
        <p:nvCxnSpPr>
          <p:cNvPr id="87" name="直接连接符 84"/>
          <p:cNvCxnSpPr/>
          <p:nvPr/>
        </p:nvCxnSpPr>
        <p:spPr>
          <a:xfrm flipV="1">
            <a:off x="6793733" y="3217266"/>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8" name="直接连接符 85"/>
          <p:cNvCxnSpPr/>
          <p:nvPr/>
        </p:nvCxnSpPr>
        <p:spPr>
          <a:xfrm flipV="1">
            <a:off x="6793733" y="4048793"/>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9" name="直接连接符 86"/>
          <p:cNvCxnSpPr/>
          <p:nvPr/>
        </p:nvCxnSpPr>
        <p:spPr>
          <a:xfrm flipV="1">
            <a:off x="6793733" y="488031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90" name="直接连接符 88"/>
          <p:cNvCxnSpPr/>
          <p:nvPr/>
        </p:nvCxnSpPr>
        <p:spPr>
          <a:xfrm flipH="1" flipV="1">
            <a:off x="6907763" y="996908"/>
            <a:ext cx="18558" cy="488514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804890" y="3040241"/>
            <a:ext cx="6192000" cy="1328776"/>
            <a:chOff x="5804890" y="1330961"/>
            <a:chExt cx="6192000" cy="1328776"/>
          </a:xfrm>
        </p:grpSpPr>
        <p:cxnSp>
          <p:nvCxnSpPr>
            <p:cNvPr id="93" name="直接连接符 92"/>
            <p:cNvCxnSpPr/>
            <p:nvPr/>
          </p:nvCxnSpPr>
          <p:spPr>
            <a:xfrm flipV="1">
              <a:off x="6060979" y="1330961"/>
              <a:ext cx="0" cy="132877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5804890" y="1523595"/>
              <a:ext cx="6192000" cy="802868"/>
              <a:chOff x="5804890" y="1523595"/>
              <a:chExt cx="6192000" cy="802868"/>
            </a:xfrm>
          </p:grpSpPr>
          <p:sp>
            <p:nvSpPr>
              <p:cNvPr id="82" name="矩形 96"/>
              <p:cNvSpPr/>
              <p:nvPr/>
            </p:nvSpPr>
            <p:spPr>
              <a:xfrm>
                <a:off x="6967734" y="1594877"/>
                <a:ext cx="4086781" cy="664726"/>
              </a:xfrm>
              <a:prstGeom prst="rect">
                <a:avLst/>
              </a:prstGeom>
              <a:blipFill dpi="0" rotWithShape="0">
                <a:blip r:embed="rId2">
                  <a:alphaModFix amt="25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flipV="1">
                <a:off x="5804890" y="1523595"/>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5804890" y="2308708"/>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sp>
            <p:nvSpPr>
              <p:cNvPr id="94" name="等腰三角形 94"/>
              <p:cNvSpPr/>
              <p:nvPr/>
            </p:nvSpPr>
            <p:spPr>
              <a:xfrm rot="5400000">
                <a:off x="6326206" y="1749614"/>
                <a:ext cx="408297" cy="351980"/>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00" name="直接连接符 84"/>
          <p:cNvCxnSpPr/>
          <p:nvPr/>
        </p:nvCxnSpPr>
        <p:spPr>
          <a:xfrm flipV="1">
            <a:off x="6793733" y="238573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连接符 84"/>
          <p:cNvCxnSpPr/>
          <p:nvPr/>
        </p:nvCxnSpPr>
        <p:spPr>
          <a:xfrm flipV="1">
            <a:off x="6793733" y="1554212"/>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614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上溢和下溢</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zh-CN" altLang="en-US" dirty="0"/>
                  <a:t>数值及计算机中，一般用</a:t>
                </a:r>
                <a:r>
                  <a:rPr lang="en-US" altLang="zh-CN" dirty="0"/>
                  <a:t>float32</a:t>
                </a:r>
                <a:r>
                  <a:rPr lang="zh-CN" altLang="en-US" dirty="0"/>
                  <a:t>或者</a:t>
                </a:r>
                <a:r>
                  <a:rPr lang="en-US" altLang="zh-CN" dirty="0"/>
                  <a:t>float64</a:t>
                </a:r>
                <a:r>
                  <a:rPr lang="zh-CN" altLang="en-US" dirty="0"/>
                  <a:t>表示实数</a:t>
                </a:r>
                <a:endParaRPr lang="en-US" altLang="zh-CN" dirty="0"/>
              </a:p>
              <a:p>
                <a:r>
                  <a:rPr lang="zh-CN" altLang="en-US" dirty="0"/>
                  <a:t>实数</a:t>
                </a:r>
                <a14:m>
                  <m:oMath xmlns:m="http://schemas.openxmlformats.org/officeDocument/2006/math">
                    <m:r>
                      <a:rPr lang="en-US" altLang="zh-CN" b="0" i="1" smtClean="0">
                        <a:latin typeface="Cambria Math" panose="02040503050406030204" pitchFamily="18" charset="0"/>
                      </a:rPr>
                      <m:t>𝑥</m:t>
                    </m:r>
                  </m:oMath>
                </a14:m>
                <a:r>
                  <a:rPr lang="zh-CN" altLang="en-US" dirty="0"/>
                  <a:t>被舍入为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oMath>
                </a14:m>
                <a:r>
                  <a:rPr lang="en-US" altLang="zh-CN" dirty="0"/>
                  <a:t>, </a:t>
                </a:r>
                <a14:m>
                  <m:oMath xmlns:m="http://schemas.openxmlformats.org/officeDocument/2006/math">
                    <m:r>
                      <a:rPr lang="en-US" altLang="zh-CN" i="1">
                        <a:latin typeface="Cambria Math" panose="02040503050406030204" pitchFamily="18" charset="0"/>
                      </a:rPr>
                      <m:t>𝛿</m:t>
                    </m:r>
                  </m:oMath>
                </a14:m>
                <a:r>
                  <a:rPr lang="zh-CN" altLang="en-US" dirty="0"/>
                  <a:t>为很小的数</a:t>
                </a:r>
                <a:endParaRPr lang="en-US" altLang="zh-CN" dirty="0"/>
              </a:p>
              <a:p>
                <a:r>
                  <a:rPr lang="zh-CN" altLang="en-US" dirty="0"/>
                  <a:t>下溢</a:t>
                </a:r>
                <a:endParaRPr lang="en-US" altLang="zh-CN" dirty="0"/>
              </a:p>
              <a:p>
                <a:pPr lvl="1"/>
                <a:r>
                  <a:rPr lang="zh-CN" altLang="en-US" dirty="0"/>
                  <a:t>很小的数被舍入为 </a:t>
                </a:r>
                <a:r>
                  <a:rPr lang="en-US" altLang="zh-CN" dirty="0"/>
                  <a:t>0</a:t>
                </a:r>
              </a:p>
              <a:p>
                <a:r>
                  <a:rPr lang="zh-CN" altLang="en-US" dirty="0"/>
                  <a:t>上溢</a:t>
                </a:r>
                <a:endParaRPr lang="en-US" altLang="zh-CN" dirty="0"/>
              </a:p>
              <a:p>
                <a:pPr lvl="1"/>
                <a:r>
                  <a:rPr lang="zh-CN" altLang="en-US" dirty="0"/>
                  <a:t>很大的数被替换为 </a:t>
                </a:r>
                <a:r>
                  <a:rPr lang="en-US" altLang="zh-CN" dirty="0" err="1"/>
                  <a:t>inf</a:t>
                </a:r>
                <a:endParaRPr lang="en-US" altLang="zh-CN" dirty="0"/>
              </a:p>
              <a:p>
                <a:r>
                  <a:rPr lang="en-US" altLang="zh-CN" dirty="0"/>
                  <a:t>&gt;&gt;&gt; a = </a:t>
                </a:r>
                <a:r>
                  <a:rPr lang="en-US" altLang="zh-CN" dirty="0" err="1"/>
                  <a:t>np.array</a:t>
                </a:r>
                <a:r>
                  <a:rPr lang="en-US" altLang="zh-CN" dirty="0"/>
                  <a:t>([0., 1e-8]).</a:t>
                </a:r>
                <a:r>
                  <a:rPr lang="en-US" altLang="zh-CN" dirty="0" err="1"/>
                  <a:t>astype</a:t>
                </a:r>
                <a:r>
                  <a:rPr lang="en-US" altLang="zh-CN" dirty="0"/>
                  <a:t>('float32')</a:t>
                </a:r>
              </a:p>
              <a:p>
                <a:r>
                  <a:rPr lang="en-US" altLang="zh-CN" dirty="0"/>
                  <a:t>&gt;&gt;&gt; </a:t>
                </a:r>
                <a:r>
                  <a:rPr lang="en-US" altLang="zh-CN" dirty="0" err="1"/>
                  <a:t>a.argmax</a:t>
                </a:r>
                <a:r>
                  <a:rPr lang="en-US" altLang="zh-CN" dirty="0"/>
                  <a:t>()</a:t>
                </a:r>
              </a:p>
              <a:p>
                <a:r>
                  <a:rPr lang="en-US" altLang="zh-CN" dirty="0"/>
                  <a:t>&gt;&gt;&gt; (a+1).argmax()</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46</a:t>
            </a:fld>
            <a:endParaRPr lang="zh-CN" altLang="en-US" dirty="0"/>
          </a:p>
        </p:txBody>
      </p:sp>
    </p:spTree>
    <p:extLst>
      <p:ext uri="{BB962C8B-B14F-4D97-AF65-F5344CB8AC3E}">
        <p14:creationId xmlns:p14="http://schemas.microsoft.com/office/powerpoint/2010/main" val="568341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上溢和下溢</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r>
                  <a:rPr lang="zh-CN" altLang="en-US" dirty="0"/>
                  <a:t> 在</a:t>
                </a:r>
                <a14:m>
                  <m:oMath xmlns:m="http://schemas.openxmlformats.org/officeDocument/2006/math">
                    <m:r>
                      <a:rPr lang="en-US" altLang="zh-CN" b="0" i="1" dirty="0" smtClean="0">
                        <a:latin typeface="Cambria Math" panose="02040503050406030204" pitchFamily="18" charset="0"/>
                      </a:rPr>
                      <m:t>𝑥</m:t>
                    </m:r>
                  </m:oMath>
                </a14:m>
                <a:r>
                  <a:rPr lang="zh-CN" altLang="en-US" dirty="0"/>
                  <a:t>很大的时候上溢</a:t>
                </a:r>
                <a:endParaRPr lang="en-US" altLang="zh-CN" dirty="0"/>
              </a:p>
              <a:p>
                <a:pPr lvl="1"/>
                <a:r>
                  <a:rPr lang="zh-CN" altLang="en-US" dirty="0"/>
                  <a:t>在</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=89</m:t>
                    </m:r>
                  </m:oMath>
                </a14:m>
                <a:r>
                  <a:rPr lang="zh-CN" altLang="en-US" dirty="0"/>
                  <a:t>上溢</a:t>
                </a:r>
                <a:endParaRPr lang="en-US" altLang="zh-CN" dirty="0"/>
              </a:p>
              <a:p>
                <a:pPr lvl="1"/>
                <a:r>
                  <a:rPr lang="zh-CN" altLang="en-US" dirty="0"/>
                  <a:t>在</a:t>
                </a:r>
                <a:r>
                  <a:rPr lang="en-US" altLang="zh-CN" dirty="0"/>
                  <a:t>x</a:t>
                </a:r>
                <a:r>
                  <a:rPr lang="zh-CN" altLang="en-US" dirty="0"/>
                  <a:t>很大时，该函数无法使用</a:t>
                </a:r>
                <a:endParaRPr lang="en-US" altLang="zh-CN" dirty="0"/>
              </a:p>
              <a:p>
                <a14:m>
                  <m:oMath xmlns:m="http://schemas.openxmlformats.org/officeDocument/2006/math">
                    <m:r>
                      <m:rPr>
                        <m:sty m:val="p"/>
                      </m:rPr>
                      <a:rPr lang="en-US" altLang="zh-CN" i="1" dirty="0">
                        <a:latin typeface="Cambria Math" panose="02040503050406030204" pitchFamily="18" charset="0"/>
                      </a:rPr>
                      <m:t>soft</m:t>
                    </m:r>
                    <m:r>
                      <m:rPr>
                        <m:sty m:val="p"/>
                      </m:rPr>
                      <a:rPr lang="en-US" altLang="zh-CN" b="0" i="0" dirty="0" smtClean="0">
                        <a:latin typeface="Cambria Math" panose="02040503050406030204" pitchFamily="18" charset="0"/>
                      </a:rPr>
                      <m:t>max</m:t>
                    </m:r>
                    <m:sSub>
                      <m:sSubPr>
                        <m:ctrlPr>
                          <a:rPr lang="en-US" altLang="zh-CN" b="0" i="1" dirty="0" smtClean="0">
                            <a:latin typeface="Cambria Math" panose="02040503050406030204" pitchFamily="18" charset="0"/>
                          </a:rPr>
                        </m:ctrlPr>
                      </m:sSubPr>
                      <m:e>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𝒙</m:t>
                            </m:r>
                          </m:e>
                        </m:d>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exp</m:t>
                            </m:r>
                          </m:fName>
                          <m:e>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e>
                        </m:func>
                      </m:num>
                      <m:den>
                        <m:nary>
                          <m:naryPr>
                            <m:chr m:val="∑"/>
                            <m:supHide m:val="on"/>
                            <m:ctrlPr>
                              <a:rPr lang="en-US" altLang="zh-CN" b="0" i="1" dirty="0" smtClean="0">
                                <a:latin typeface="Cambria Math" panose="02040503050406030204" pitchFamily="18" charset="0"/>
                              </a:rPr>
                            </m:ctrlPr>
                          </m:naryPr>
                          <m:sub>
                            <m:r>
                              <a:rPr lang="en-US" altLang="zh-CN" b="0" i="1" dirty="0" smtClean="0">
                                <a:latin typeface="Cambria Math" panose="02040503050406030204" pitchFamily="18" charset="0"/>
                              </a:rPr>
                              <m:t>𝑗</m:t>
                            </m:r>
                          </m:sub>
                          <m:sup/>
                          <m:e>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exp</m:t>
                                </m:r>
                              </m:fName>
                              <m:e>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𝑗</m:t>
                                        </m:r>
                                      </m:sub>
                                    </m:sSub>
                                  </m:e>
                                </m:d>
                              </m:e>
                            </m:func>
                          </m:e>
                        </m:nary>
                      </m:den>
                    </m:f>
                  </m:oMath>
                </a14:m>
                <a:r>
                  <a:rPr lang="zh-CN" altLang="en-US" dirty="0"/>
                  <a:t>用于预测与</a:t>
                </a:r>
                <a:r>
                  <a:rPr lang="en-US" altLang="zh-CN" dirty="0"/>
                  <a:t>Multinoulli </a:t>
                </a:r>
                <a:r>
                  <a:rPr lang="zh-CN" altLang="en-US" dirty="0"/>
                  <a:t>分布相关联的概率</a:t>
                </a:r>
                <a:endParaRPr lang="en-US" altLang="zh-CN" dirty="0"/>
              </a:p>
              <a:p>
                <a:pPr lvl="1"/>
                <a:r>
                  <a:rPr lang="zh-CN" altLang="en-US" dirty="0"/>
                  <a:t>通过</a:t>
                </a:r>
                <a14:m>
                  <m:oMath xmlns:m="http://schemas.openxmlformats.org/officeDocument/2006/math">
                    <m:r>
                      <m:rPr>
                        <m:sty m:val="p"/>
                      </m:rPr>
                      <a:rPr lang="en-US" altLang="zh-CN" b="0" i="0" smtClean="0">
                        <a:latin typeface="Cambria Math" panose="02040503050406030204" pitchFamily="18" charset="0"/>
                      </a:rPr>
                      <m:t>softmax</m:t>
                    </m:r>
                    <m:r>
                      <a:rPr lang="en-US" altLang="zh-CN" b="0" i="1" smtClean="0">
                        <a:latin typeface="Cambria Math" panose="02040503050406030204" pitchFamily="18" charset="0"/>
                      </a:rPr>
                      <m:t>(</m:t>
                    </m:r>
                    <m:r>
                      <a:rPr lang="en-US" altLang="zh-CN" b="1" i="1" smtClean="0">
                        <a:latin typeface="Cambria Math" panose="02040503050406030204" pitchFamily="18" charset="0"/>
                      </a:rPr>
                      <m:t>𝒛</m:t>
                    </m:r>
                    <m:r>
                      <a:rPr lang="en-US" altLang="zh-CN" b="0" i="1" smtClean="0">
                        <a:latin typeface="Cambria Math" panose="02040503050406030204" pitchFamily="18" charset="0"/>
                      </a:rPr>
                      <m:t>)</m:t>
                    </m:r>
                  </m:oMath>
                </a14:m>
                <a:r>
                  <a:rPr lang="en-US" altLang="zh-CN" dirty="0"/>
                  <a:t> </a:t>
                </a:r>
                <a:r>
                  <a:rPr lang="zh-CN" altLang="en-US" dirty="0"/>
                  <a:t>来解决，其中</a:t>
                </a:r>
                <a14:m>
                  <m:oMath xmlns:m="http://schemas.openxmlformats.org/officeDocument/2006/math">
                    <m:r>
                      <a:rPr lang="en-US" altLang="zh-CN" b="1" i="1" smtClean="0">
                        <a:latin typeface="Cambria Math" panose="02040503050406030204" pitchFamily="18" charset="0"/>
                      </a:rPr>
                      <m:t>𝒛</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𝑖</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func>
                  </m:oMath>
                </a14:m>
                <a:endParaRPr lang="en-US" altLang="zh-CN" dirty="0"/>
              </a:p>
              <a:p>
                <a:r>
                  <a:rPr lang="zh-CN" altLang="en-US" dirty="0"/>
                  <a:t>分子下溢时，导致</a:t>
                </a:r>
                <a:r>
                  <a:rPr lang="zh-CN" altLang="en-US" b="0"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m:rPr>
                            <m:sty m:val="p"/>
                          </m:rPr>
                          <a:rPr lang="en-US" altLang="zh-CN" b="0" i="0" smtClean="0">
                            <a:latin typeface="Cambria Math" panose="02040503050406030204" pitchFamily="18" charset="0"/>
                          </a:rPr>
                          <m:t>softmax</m:t>
                        </m:r>
                      </m:e>
                    </m:func>
                  </m:oMath>
                </a14:m>
                <a:r>
                  <a:rPr lang="en-US" altLang="zh-CN" dirty="0"/>
                  <a:t> </a:t>
                </a:r>
                <a:r>
                  <a:rPr lang="zh-CN" altLang="en-US" dirty="0"/>
                  <a:t>产生 </a:t>
                </a:r>
                <a14:m>
                  <m:oMath xmlns:m="http://schemas.openxmlformats.org/officeDocument/2006/math">
                    <m:r>
                      <a:rPr lang="en-US" altLang="zh-CN" b="0" i="1" smtClean="0">
                        <a:latin typeface="Cambria Math" panose="02040503050406030204" pitchFamily="18" charset="0"/>
                      </a:rPr>
                      <m:t>−∞</m:t>
                    </m:r>
                  </m:oMath>
                </a14:m>
                <a:endParaRPr lang="en-US" altLang="zh-CN" dirty="0"/>
              </a:p>
              <a:p>
                <a:pPr lvl="1"/>
                <a:r>
                  <a:rPr lang="zh-CN" altLang="en-US" dirty="0"/>
                  <a:t>利用类似技术实现单独函数，通过数值稳定方式计算</a:t>
                </a:r>
                <a:endParaRPr lang="en-US" altLang="zh-CN" dirty="0"/>
              </a:p>
              <a:p>
                <a:pPr lvl="1"/>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func>
                          </m:e>
                        </m:nary>
                      </m:e>
                    </m:func>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e>
                                </m:d>
                              </m:e>
                            </m:func>
                          </m:e>
                        </m:nary>
                      </m:e>
                    </m:func>
                  </m:oMath>
                </a14:m>
                <a:endParaRPr lang="en-US" altLang="zh-CN" dirty="0"/>
              </a:p>
              <a:p>
                <a:r>
                  <a:rPr lang="zh-CN" altLang="en-US" dirty="0"/>
                  <a:t>底层库一般支持数值稳定的函数</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47</a:t>
            </a:fld>
            <a:endParaRPr lang="zh-CN" altLang="en-US" dirty="0"/>
          </a:p>
        </p:txBody>
      </p:sp>
    </p:spTree>
    <p:extLst>
      <p:ext uri="{BB962C8B-B14F-4D97-AF65-F5344CB8AC3E}">
        <p14:creationId xmlns:p14="http://schemas.microsoft.com/office/powerpoint/2010/main" val="581463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上溢和下溢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r>
                  <a:rPr lang="zh-CN" altLang="en-US" dirty="0"/>
                  <a:t> 和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b="0" i="1" smtClean="0">
                        <a:latin typeface="Cambria Math" panose="02040503050406030204" pitchFamily="18" charset="0"/>
                      </a:rPr>
                      <m:t>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 在数学上和工程上的差别</a:t>
                </a:r>
                <a:endParaRPr lang="en-US" altLang="zh-CN" dirty="0"/>
              </a:p>
              <a:p>
                <a:r>
                  <a:rPr lang="zh-CN" altLang="en-US" dirty="0"/>
                  <a:t>数学上等价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𝜎</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func>
                    <m:r>
                      <a:rPr lang="en-US" altLang="zh-CN" b="0" i="1" smtClean="0">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𝜍</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en-US" altLang="zh-CN" dirty="0"/>
              </a:p>
              <a:p>
                <a:r>
                  <a:rPr lang="zh-CN" altLang="en-US" dirty="0"/>
                  <a:t>工程上不等价</a:t>
                </a:r>
                <a:endParaRPr lang="en-US" altLang="zh-CN" dirty="0"/>
              </a:p>
              <a:p>
                <a:pPr lvl="1"/>
                <a:r>
                  <a:rPr lang="zh-CN" altLang="en-US" dirty="0"/>
                  <a:t>考虑</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=−710</m:t>
                    </m:r>
                  </m:oMath>
                </a14:m>
                <a:r>
                  <a:rPr lang="en-US" altLang="zh-CN" dirty="0"/>
                  <a:t>, </a:t>
                </a:r>
                <a14:m>
                  <m:oMath xmlns:m="http://schemas.openxmlformats.org/officeDocument/2006/math">
                    <m:r>
                      <a:rPr lang="en-US" altLang="zh-CN" i="1">
                        <a:latin typeface="Cambria Math" panose="02040503050406030204" pitchFamily="18" charset="0"/>
                      </a:rPr>
                      <m:t>𝜎</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en-US" altLang="zh-CN" dirty="0"/>
                  <a:t>, </a:t>
                </a:r>
                <a14:m>
                  <m:oMath xmlns:m="http://schemas.openxmlformats.org/officeDocument/2006/math">
                    <m:r>
                      <m:rPr>
                        <m:sty m:val="p"/>
                      </m:rPr>
                      <a:rPr lang="en-US" altLang="zh-CN">
                        <a:latin typeface="Cambria Math" panose="02040503050406030204" pitchFamily="18" charset="0"/>
                      </a:rPr>
                      <m:t>log</m:t>
                    </m:r>
                    <m:r>
                      <a:rPr lang="en-US" altLang="zh-CN" i="1">
                        <a:latin typeface="Cambria Math" panose="02040503050406030204" pitchFamily="18" charset="0"/>
                      </a:rPr>
                      <m:t>𝜎</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altLang="zh-CN" dirty="0"/>
                  <a:t> </a:t>
                </a:r>
                <a:r>
                  <a:rPr lang="zh-CN" altLang="en-US" dirty="0"/>
                  <a:t>是</a:t>
                </a:r>
                <a:r>
                  <a:rPr lang="en-US" altLang="zh-CN" dirty="0" err="1"/>
                  <a:t>inf</a:t>
                </a:r>
                <a:endParaRPr lang="en-US" altLang="zh-CN" dirty="0"/>
              </a:p>
              <a:p>
                <a:pPr lvl="1"/>
                <a14:m>
                  <m:oMath xmlns:m="http://schemas.openxmlformats.org/officeDocument/2006/math">
                    <m:r>
                      <a:rPr lang="zh-CN" altLang="en-US" i="1">
                        <a:latin typeface="Cambria Math" panose="02040503050406030204" pitchFamily="18" charset="0"/>
                      </a:rPr>
                      <m:t>𝜍</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𝜍</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→−710</m:t>
                    </m:r>
                  </m:oMath>
                </a14:m>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48</a:t>
            </a:fld>
            <a:endParaRPr lang="zh-CN" altLang="en-US" dirty="0"/>
          </a:p>
        </p:txBody>
      </p:sp>
    </p:spTree>
    <p:extLst>
      <p:ext uri="{BB962C8B-B14F-4D97-AF65-F5344CB8AC3E}">
        <p14:creationId xmlns:p14="http://schemas.microsoft.com/office/powerpoint/2010/main" val="2226176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调试策略</a:t>
            </a:r>
          </a:p>
        </p:txBody>
      </p:sp>
      <p:sp>
        <p:nvSpPr>
          <p:cNvPr id="3" name="Content Placeholder 2"/>
          <p:cNvSpPr>
            <a:spLocks noGrp="1"/>
          </p:cNvSpPr>
          <p:nvPr>
            <p:ph idx="1"/>
          </p:nvPr>
        </p:nvSpPr>
        <p:spPr/>
        <p:txBody>
          <a:bodyPr/>
          <a:lstStyle/>
          <a:p>
            <a:r>
              <a:rPr lang="zh-CN" altLang="en-US" dirty="0"/>
              <a:t>如果发现了（</a:t>
            </a:r>
            <a:r>
              <a:rPr lang="en-US" altLang="zh-CN" dirty="0" err="1"/>
              <a:t>NaN</a:t>
            </a:r>
            <a:r>
              <a:rPr lang="en-US" altLang="zh-CN" dirty="0"/>
              <a:t>, </a:t>
            </a:r>
            <a:r>
              <a:rPr lang="en-US" altLang="zh-CN" dirty="0" err="1"/>
              <a:t>Inf</a:t>
            </a:r>
            <a:r>
              <a:rPr lang="en-US" altLang="zh-CN" dirty="0"/>
              <a:t>, </a:t>
            </a:r>
            <a:r>
              <a:rPr lang="zh-CN" altLang="en-US" dirty="0"/>
              <a:t>或者一些非常大的数），可以考虑如下函数</a:t>
            </a:r>
            <a:endParaRPr lang="en-US" altLang="zh-CN" dirty="0"/>
          </a:p>
          <a:p>
            <a:pPr lvl="1"/>
            <a:r>
              <a:rPr lang="en-US" altLang="zh-CN" dirty="0"/>
              <a:t>log</a:t>
            </a:r>
          </a:p>
          <a:p>
            <a:pPr lvl="1"/>
            <a:r>
              <a:rPr lang="en-US" altLang="zh-CN" dirty="0" err="1"/>
              <a:t>exp</a:t>
            </a:r>
            <a:endParaRPr lang="en-US" altLang="zh-CN" dirty="0"/>
          </a:p>
          <a:p>
            <a:pPr lvl="1"/>
            <a:r>
              <a:rPr lang="en-US" altLang="zh-CN" dirty="0" err="1"/>
              <a:t>sqrt</a:t>
            </a:r>
            <a:endParaRPr lang="en-US" altLang="zh-CN" dirty="0"/>
          </a:p>
          <a:p>
            <a:pPr lvl="1"/>
            <a:r>
              <a:rPr lang="en-US" altLang="zh-CN" dirty="0"/>
              <a:t>division</a:t>
            </a:r>
          </a:p>
          <a:p>
            <a:pPr lvl="1"/>
            <a:endParaRPr lang="en-US" altLang="zh-CN" dirty="0"/>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pPr/>
              <a:t>49</a:t>
            </a:fld>
            <a:endParaRPr lang="zh-CN" altLang="en-US" dirty="0"/>
          </a:p>
        </p:txBody>
      </p:sp>
    </p:spTree>
    <p:extLst>
      <p:ext uri="{BB962C8B-B14F-4D97-AF65-F5344CB8AC3E}">
        <p14:creationId xmlns:p14="http://schemas.microsoft.com/office/powerpoint/2010/main" val="260885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矩阵转置与矩阵乘积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a14:m>
                <a:endParaRPr lang="en-US" altLang="zh-CN" dirty="0"/>
              </a:p>
              <a:p>
                <a:pPr marL="0" indent="0">
                  <a:buNone/>
                </a:pPr>
                <a:endParaRPr lang="en-US" altLang="zh-CN" dirty="0"/>
              </a:p>
              <a:p>
                <a:pPr marL="0" indent="0">
                  <a:buNone/>
                </a:pPr>
                <a:endParaRPr lang="en-US" altLang="zh-CN" dirty="0"/>
              </a:p>
              <a:p>
                <a14:m>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a:rPr lang="en-US" altLang="zh-CN" b="1" i="1" smtClean="0">
                        <a:latin typeface="Cambria Math" panose="02040503050406030204" pitchFamily="18" charset="0"/>
                      </a:rPr>
                      <m:t>𝑨𝑩</m:t>
                    </m:r>
                  </m:oMath>
                </a14:m>
                <a:r>
                  <a:rPr lang="en-US" altLang="zh-CN" b="0" dirty="0"/>
                  <a:t> </a:t>
                </a:r>
                <a:r>
                  <a:rPr lang="zh-CN" altLang="en-US" b="0" dirty="0"/>
                  <a:t>等价于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𝑘</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nary>
                  </m:oMath>
                </a14:m>
                <a:endParaRPr lang="en-US" altLang="zh-CN" b="0" dirty="0"/>
              </a:p>
              <a:p>
                <a:r>
                  <a:rPr lang="zh-CN" altLang="en-US" dirty="0"/>
                  <a:t>一般不满足交换律</a:t>
                </a:r>
                <a:endParaRPr lang="en-US" altLang="zh-CN" dirty="0"/>
              </a:p>
              <a:p>
                <a:r>
                  <a:rPr lang="zh-CN" altLang="en-US" dirty="0"/>
                  <a:t>但满足结合律和分配律</a:t>
                </a:r>
                <a:endParaRPr lang="en-US" altLang="zh-CN" dirty="0"/>
              </a:p>
              <a:p>
                <a14:m>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𝑨𝑩</m:t>
                            </m:r>
                          </m:e>
                        </m:d>
                      </m:e>
                      <m:sup>
                        <m:r>
                          <a:rPr lang="en-US" altLang="zh-CN" i="1">
                            <a:latin typeface="Cambria Math" panose="02040503050406030204" pitchFamily="18" charset="0"/>
                          </a:rPr>
                          <m:t>𝑇</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𝑩</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𝑇</m:t>
                        </m:r>
                      </m:sup>
                    </m:sSup>
                  </m:oMath>
                </a14:m>
                <a:endParaRPr lang="en-US" altLang="zh-CN" dirty="0"/>
              </a:p>
              <a:p>
                <a:endParaRPr lang="en-US" altLang="zh-CN" dirty="0"/>
              </a:p>
              <a:p>
                <a:endParaRPr lang="en-US" altLang="zh-CN" dirty="0"/>
              </a:p>
              <a:p>
                <a:r>
                  <a:rPr lang="en-US" altLang="zh-CN" dirty="0" err="1"/>
                  <a:t>Hadamard</a:t>
                </a:r>
                <a:r>
                  <a:rPr lang="zh-CN" altLang="en-US" dirty="0"/>
                  <a:t>乘积 </a:t>
                </a:r>
                <a14:m>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𝑩</m:t>
                    </m:r>
                  </m:oMath>
                </a14:m>
                <a:r>
                  <a:rPr lang="zh-CN" altLang="en-US" dirty="0"/>
                  <a:t>  满足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en-US" altLang="zh-CN" b="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b="-115"/>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5</a:t>
            </a:fld>
            <a:endParaRPr lang="zh-CN" altLang="en-US" dirty="0"/>
          </a:p>
        </p:txBody>
      </p:sp>
      <p:pic>
        <p:nvPicPr>
          <p:cNvPr id="5" name="Picture 4"/>
          <p:cNvPicPr>
            <a:picLocks noChangeAspect="1"/>
          </p:cNvPicPr>
          <p:nvPr/>
        </p:nvPicPr>
        <p:blipFill rotWithShape="1">
          <a:blip r:embed="rId3"/>
          <a:srcRect l="7473" t="5588" r="11579" b="11984"/>
          <a:stretch/>
        </p:blipFill>
        <p:spPr>
          <a:xfrm>
            <a:off x="5820508" y="1055076"/>
            <a:ext cx="5257800" cy="1538654"/>
          </a:xfrm>
          <a:prstGeom prst="rect">
            <a:avLst/>
          </a:prstGeom>
        </p:spPr>
      </p:pic>
      <p:pic>
        <p:nvPicPr>
          <p:cNvPr id="6" name="Picture 5"/>
          <p:cNvPicPr>
            <a:picLocks noChangeAspect="1"/>
          </p:cNvPicPr>
          <p:nvPr/>
        </p:nvPicPr>
        <p:blipFill>
          <a:blip r:embed="rId4"/>
          <a:stretch>
            <a:fillRect/>
          </a:stretch>
        </p:blipFill>
        <p:spPr>
          <a:xfrm>
            <a:off x="4814598" y="3462033"/>
            <a:ext cx="7269619" cy="2183304"/>
          </a:xfrm>
          <a:prstGeom prst="rect">
            <a:avLst/>
          </a:prstGeom>
        </p:spPr>
      </p:pic>
    </p:spTree>
    <p:extLst>
      <p:ext uri="{BB962C8B-B14F-4D97-AF65-F5344CB8AC3E}">
        <p14:creationId xmlns:p14="http://schemas.microsoft.com/office/powerpoint/2010/main" val="3110058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病态条件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条件数表征函数对于输入的微小变化而变化的快慢程度</a:t>
                </a:r>
                <a:endParaRPr lang="en-US" altLang="zh-CN" dirty="0"/>
              </a:p>
              <a:p>
                <a:r>
                  <a:rPr lang="zh-CN" altLang="en-US" dirty="0"/>
                  <a:t>考虑</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𝑥</m:t>
                    </m:r>
                  </m:oMath>
                </a14:m>
                <a:r>
                  <a:rPr lang="en-US" altLang="zh-CN" dirty="0"/>
                  <a:t>, </a:t>
                </a:r>
                <a:r>
                  <a:rPr lang="zh-CN" altLang="en-US" dirty="0"/>
                  <a:t>当</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sSup>
                  </m:oMath>
                </a14:m>
                <a:r>
                  <a:rPr lang="zh-CN" altLang="en-US" dirty="0"/>
                  <a:t>有特征值分解时，其条件数</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lim>
                          </m:limLow>
                        </m:fName>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𝑗</m:t>
                                      </m:r>
                                    </m:sub>
                                  </m:sSub>
                                </m:den>
                              </m:f>
                            </m:e>
                          </m:d>
                        </m:e>
                      </m:func>
                    </m:oMath>
                  </m:oMathPara>
                </a14:m>
                <a:endParaRPr lang="en-US" altLang="zh-CN" dirty="0"/>
              </a:p>
              <a:p>
                <a:pPr lvl="1"/>
                <a:r>
                  <a:rPr lang="zh-CN" altLang="en-US" dirty="0"/>
                  <a:t>为最大特征值和最小特征值的模之比</a:t>
                </a:r>
                <a:endParaRPr lang="en-US" altLang="zh-CN" dirty="0"/>
              </a:p>
              <a:p>
                <a:r>
                  <a:rPr lang="zh-CN" altLang="en-US" dirty="0"/>
                  <a:t>当该数很大时，矩阵求逆对输入的误差特别敏感</a:t>
                </a:r>
                <a:endParaRPr lang="en-US" altLang="zh-CN" dirty="0"/>
              </a:p>
              <a:p>
                <a:r>
                  <a:rPr lang="zh-CN" altLang="en-US" dirty="0"/>
                  <a:t>这种敏感性是矩阵本有的特性，但是实现时，会和数值误差复合</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50</a:t>
            </a:fld>
            <a:endParaRPr lang="zh-CN" altLang="en-US" dirty="0"/>
          </a:p>
        </p:txBody>
      </p:sp>
    </p:spTree>
    <p:extLst>
      <p:ext uri="{BB962C8B-B14F-4D97-AF65-F5344CB8AC3E}">
        <p14:creationId xmlns:p14="http://schemas.microsoft.com/office/powerpoint/2010/main" val="1362194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基于梯度的优化方法（</a:t>
            </a:r>
            <a:r>
              <a:rPr lang="en-US" altLang="zh-CN" dirty="0"/>
              <a:t>1</a:t>
            </a:r>
            <a:r>
              <a:rPr lang="zh-CN" altLang="en-US" dirty="0"/>
              <a:t>维）</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1454" y="1200150"/>
                <a:ext cx="7566459" cy="5313490"/>
              </a:xfrm>
            </p:spPr>
            <p:txBody>
              <a:bodyPr/>
              <a:lstStyle/>
              <a:p>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r>
                  <a:rPr lang="zh-CN" altLang="en-US" dirty="0"/>
                  <a:t> </a:t>
                </a:r>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en-US" altLang="zh-CN" dirty="0"/>
                  <a:t> </a:t>
                </a:r>
                <a:r>
                  <a:rPr lang="zh-CN" altLang="en-US" dirty="0"/>
                  <a:t>称为 代价函数、损失函数、误差函数</a:t>
                </a:r>
                <a:endParaRPr lang="en-US" altLang="zh-CN" dirty="0"/>
              </a:p>
              <a:p>
                <a:pPr lvl="1"/>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r>
                  <a:rPr lang="zh-CN" altLang="en-US" dirty="0"/>
                  <a:t> 等价于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func>
                  </m:oMath>
                </a14:m>
                <a:endParaRPr lang="en-US" altLang="zh-CN" b="0" dirty="0"/>
              </a:p>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𝜖</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a:p>
              <a:p>
                <a:pPr lvl="1"/>
                <a:r>
                  <a:rPr lang="zh-CN" altLang="en-US" dirty="0"/>
                  <a:t>表明如何缩放输入的小变化才能在输出获得相应的变化</a:t>
                </a:r>
                <a:endParaRPr lang="en-US" altLang="zh-CN" dirty="0"/>
              </a:p>
              <a:p>
                <a:pPr lvl="2"/>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𝜖</m:t>
                        </m:r>
                        <m:r>
                          <m:rPr>
                            <m:sty m:val="p"/>
                          </m:rPr>
                          <a:rPr lang="en-US" altLang="zh-CN" b="0" i="0" smtClean="0">
                            <a:latin typeface="Cambria Math" panose="02040503050406030204" pitchFamily="18" charset="0"/>
                          </a:rPr>
                          <m:t>sign</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𝜖</m:t>
                    </m:r>
                    <m:r>
                      <m:rPr>
                        <m:sty m:val="p"/>
                      </m:rPr>
                      <a:rPr lang="en-US" altLang="zh-CN">
                        <a:latin typeface="Cambria Math" panose="02040503050406030204" pitchFamily="18" charset="0"/>
                      </a:rPr>
                      <m:t>sign</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a:p>
              <a:p>
                <a:pPr lvl="1"/>
                <a:r>
                  <a:rPr lang="zh-CN" altLang="en-US" dirty="0"/>
                  <a:t>将</a:t>
                </a:r>
                <a:r>
                  <a:rPr lang="en-US" altLang="zh-CN" dirty="0"/>
                  <a:t>x</a:t>
                </a:r>
                <a:r>
                  <a:rPr lang="zh-CN" altLang="en-US" dirty="0"/>
                  <a:t>往导数的反方向移动一小步来减小</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dirty="0"/>
              </a:p>
              <a:p>
                <a:pPr lvl="1"/>
                <a:r>
                  <a:rPr lang="zh-CN" altLang="en-US" dirty="0"/>
                  <a:t>梯度下降</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1454" y="1200150"/>
                <a:ext cx="7566459" cy="5313490"/>
              </a:xfrm>
              <a:blipFill>
                <a:blip r:embed="rId2"/>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51</a:t>
            </a:fld>
            <a:endParaRPr lang="zh-CN" altLang="en-US" dirty="0"/>
          </a:p>
        </p:txBody>
      </p:sp>
      <p:pic>
        <p:nvPicPr>
          <p:cNvPr id="5" name="Picture 4"/>
          <p:cNvPicPr>
            <a:picLocks noChangeAspect="1"/>
          </p:cNvPicPr>
          <p:nvPr/>
        </p:nvPicPr>
        <p:blipFill>
          <a:blip r:embed="rId3"/>
          <a:stretch>
            <a:fillRect/>
          </a:stretch>
        </p:blipFill>
        <p:spPr>
          <a:xfrm>
            <a:off x="8121884" y="2322137"/>
            <a:ext cx="4010686" cy="3155950"/>
          </a:xfrm>
          <a:prstGeom prst="rect">
            <a:avLst/>
          </a:prstGeom>
        </p:spPr>
      </p:pic>
    </p:spTree>
    <p:extLst>
      <p:ext uri="{BB962C8B-B14F-4D97-AF65-F5344CB8AC3E}">
        <p14:creationId xmlns:p14="http://schemas.microsoft.com/office/powerpoint/2010/main" val="1081603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基于梯度的优化方法（</a:t>
            </a:r>
            <a:r>
              <a:rPr lang="en-US" altLang="zh-CN" dirty="0"/>
              <a:t>1</a:t>
            </a:r>
            <a:r>
              <a:rPr lang="zh-CN" altLang="en-US" dirty="0"/>
              <a:t>维）</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临界点 </a:t>
                </a:r>
                <a:r>
                  <a:rPr lang="en-US" altLang="zh-CN" dirty="0"/>
                  <a:t>(critical point)</a:t>
                </a:r>
                <a:r>
                  <a:rPr lang="zh-CN" altLang="en-US" dirty="0"/>
                  <a:t>、驻点 </a:t>
                </a:r>
                <a:r>
                  <a:rPr lang="en-US" altLang="zh-CN" dirty="0"/>
                  <a:t>(stationary point)</a:t>
                </a:r>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endParaRPr lang="en-US" altLang="zh-CN" dirty="0"/>
              </a:p>
              <a:p>
                <a:pPr lvl="1"/>
                <a:r>
                  <a:rPr lang="zh-CN" altLang="en-US" dirty="0"/>
                  <a:t>可能是局部最小点、局部最大点、鞍点</a:t>
                </a:r>
                <a:endParaRPr lang="en-US" altLang="zh-CN" dirty="0"/>
              </a:p>
              <a:p>
                <a:r>
                  <a:rPr lang="zh-CN" altLang="en-US" dirty="0"/>
                  <a:t>局部最小点 </a:t>
                </a:r>
                <a:r>
                  <a:rPr lang="en-US" altLang="zh-CN" dirty="0"/>
                  <a:t>x</a:t>
                </a:r>
              </a:p>
              <a:p>
                <a:pPr lvl="1"/>
                <a:r>
                  <a:rPr lang="zh-CN" altLang="en-US" dirty="0"/>
                  <a:t>对于</a:t>
                </a:r>
                <a:r>
                  <a:rPr lang="en-US" altLang="zh-CN" dirty="0"/>
                  <a:t>x</a:t>
                </a:r>
                <a:r>
                  <a:rPr lang="zh-CN" altLang="en-US" dirty="0"/>
                  <a:t>的</a:t>
                </a:r>
                <a14:m>
                  <m:oMath xmlns:m="http://schemas.openxmlformats.org/officeDocument/2006/math">
                    <m:r>
                      <a:rPr lang="en-US" altLang="zh-CN" b="0" i="1" smtClean="0">
                        <a:latin typeface="Cambria Math" panose="02040503050406030204" pitchFamily="18" charset="0"/>
                      </a:rPr>
                      <m:t>𝜖</m:t>
                    </m:r>
                  </m:oMath>
                </a14:m>
                <a:r>
                  <a:rPr lang="zh-CN" altLang="en-US" dirty="0"/>
                  <a:t>邻域上任意的</a:t>
                </a:r>
                <a:r>
                  <a:rPr lang="en-US" altLang="zh-CN" dirty="0"/>
                  <a:t>c,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𝜖</m:t>
                    </m:r>
                    <m:r>
                      <a:rPr lang="zh-CN" altLang="en-US" i="1">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oMath>
                </a14:m>
                <a:endParaRPr lang="en-US" altLang="zh-CN" dirty="0"/>
              </a:p>
              <a:p>
                <a:r>
                  <a:rPr lang="zh-CN" altLang="en-US" dirty="0"/>
                  <a:t>局部最大点 </a:t>
                </a:r>
                <a:r>
                  <a:rPr lang="en-US" altLang="zh-CN" dirty="0"/>
                  <a:t>x</a:t>
                </a:r>
              </a:p>
              <a:p>
                <a:pPr lvl="1"/>
                <a:r>
                  <a:rPr lang="zh-CN" altLang="en-US" dirty="0"/>
                  <a:t>对于</a:t>
                </a:r>
                <a:r>
                  <a:rPr lang="en-US" altLang="zh-CN" dirty="0"/>
                  <a:t>x</a:t>
                </a:r>
                <a:r>
                  <a:rPr lang="zh-CN" altLang="en-US" dirty="0"/>
                  <a:t>的</a:t>
                </a:r>
                <a14:m>
                  <m:oMath xmlns:m="http://schemas.openxmlformats.org/officeDocument/2006/math">
                    <m:r>
                      <a:rPr lang="en-US" altLang="zh-CN" i="1">
                        <a:latin typeface="Cambria Math" panose="02040503050406030204" pitchFamily="18" charset="0"/>
                      </a:rPr>
                      <m:t>𝜖</m:t>
                    </m:r>
                  </m:oMath>
                </a14:m>
                <a:r>
                  <a:rPr lang="zh-CN" altLang="en-US" dirty="0"/>
                  <a:t>邻域上任意的</a:t>
                </a:r>
                <a:r>
                  <a:rPr lang="en-US" altLang="zh-CN" dirty="0"/>
                  <a:t>c,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&lt;</m:t>
                    </m:r>
                    <m:r>
                      <a:rPr lang="en-US" altLang="zh-CN" i="1">
                        <a:latin typeface="Cambria Math" panose="02040503050406030204" pitchFamily="18" charset="0"/>
                      </a:rPr>
                      <m:t>𝜖</m:t>
                    </m:r>
                    <m:r>
                      <a:rPr lang="zh-CN" altLang="en-US"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&gt;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52</a:t>
            </a:fld>
            <a:endParaRPr lang="zh-CN" altLang="en-US" dirty="0"/>
          </a:p>
        </p:txBody>
      </p:sp>
      <p:pic>
        <p:nvPicPr>
          <p:cNvPr id="5" name="Picture 4"/>
          <p:cNvPicPr>
            <a:picLocks noChangeAspect="1"/>
          </p:cNvPicPr>
          <p:nvPr/>
        </p:nvPicPr>
        <p:blipFill>
          <a:blip r:embed="rId3"/>
          <a:stretch>
            <a:fillRect/>
          </a:stretch>
        </p:blipFill>
        <p:spPr>
          <a:xfrm>
            <a:off x="1703069" y="4551735"/>
            <a:ext cx="6923809" cy="1961905"/>
          </a:xfrm>
          <a:prstGeom prst="rect">
            <a:avLst/>
          </a:prstGeom>
        </p:spPr>
      </p:pic>
    </p:spTree>
    <p:extLst>
      <p:ext uri="{BB962C8B-B14F-4D97-AF65-F5344CB8AC3E}">
        <p14:creationId xmlns:p14="http://schemas.microsoft.com/office/powerpoint/2010/main" val="888162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基于梯度的优化方法（</a:t>
            </a:r>
            <a:r>
              <a:rPr lang="en-US" altLang="zh-CN" dirty="0"/>
              <a:t>1</a:t>
            </a:r>
            <a:r>
              <a:rPr lang="zh-CN" altLang="en-US" dirty="0"/>
              <a:t>维）</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全局最小点</a:t>
                </a:r>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取得最小值的点</a:t>
                </a:r>
                <a:endParaRPr lang="en-US" altLang="zh-CN" dirty="0"/>
              </a:p>
              <a:p>
                <a:r>
                  <a:rPr lang="zh-CN" altLang="en-US" dirty="0"/>
                  <a:t>深度学习中优化的函数</a:t>
                </a:r>
                <a:endParaRPr lang="en-US" altLang="zh-CN" dirty="0"/>
              </a:p>
              <a:p>
                <a:pPr lvl="1"/>
                <a:r>
                  <a:rPr lang="zh-CN" altLang="en-US" dirty="0"/>
                  <a:t>可能有</a:t>
                </a:r>
                <a:r>
                  <a:rPr lang="en-US" altLang="zh-CN" dirty="0"/>
                  <a:t>1</a:t>
                </a:r>
                <a:r>
                  <a:rPr lang="zh-CN" altLang="en-US" dirty="0"/>
                  <a:t>个全局最小点</a:t>
                </a:r>
                <a:endParaRPr lang="en-US" altLang="zh-CN" dirty="0"/>
              </a:p>
              <a:p>
                <a:pPr lvl="1"/>
                <a:r>
                  <a:rPr lang="zh-CN" altLang="en-US" dirty="0"/>
                  <a:t>存在多个全局最小点</a:t>
                </a:r>
                <a:endParaRPr lang="en-US" altLang="zh-CN" dirty="0"/>
              </a:p>
              <a:p>
                <a:pPr lvl="1"/>
                <a:r>
                  <a:rPr lang="zh-CN" altLang="en-US" dirty="0"/>
                  <a:t>很多局部极小点</a:t>
                </a:r>
                <a:endParaRPr lang="en-US" altLang="zh-CN" dirty="0"/>
              </a:p>
              <a:p>
                <a:pPr lvl="1"/>
                <a:r>
                  <a:rPr lang="zh-CN" altLang="en-US" dirty="0"/>
                  <a:t>很多鞍点</a:t>
                </a:r>
                <a:endParaRPr lang="en-US" altLang="zh-CN" dirty="0"/>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53</a:t>
            </a:fld>
            <a:endParaRPr lang="zh-CN" altLang="en-US" dirty="0"/>
          </a:p>
        </p:txBody>
      </p:sp>
      <p:pic>
        <p:nvPicPr>
          <p:cNvPr id="5" name="Picture 4"/>
          <p:cNvPicPr>
            <a:picLocks noChangeAspect="1"/>
          </p:cNvPicPr>
          <p:nvPr/>
        </p:nvPicPr>
        <p:blipFill>
          <a:blip r:embed="rId3"/>
          <a:stretch>
            <a:fillRect/>
          </a:stretch>
        </p:blipFill>
        <p:spPr>
          <a:xfrm>
            <a:off x="5003331" y="2637756"/>
            <a:ext cx="6390870" cy="3438848"/>
          </a:xfrm>
          <a:prstGeom prst="rect">
            <a:avLst/>
          </a:prstGeom>
        </p:spPr>
      </p:pic>
    </p:spTree>
    <p:extLst>
      <p:ext uri="{BB962C8B-B14F-4D97-AF65-F5344CB8AC3E}">
        <p14:creationId xmlns:p14="http://schemas.microsoft.com/office/powerpoint/2010/main" val="913929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基于梯度的优化方法（多维）</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梯度：</a:t>
                </a:r>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m:t>
                                </m:r>
                              </m:e>
                              <m:sub>
                                <m:r>
                                  <a:rPr lang="en-US" altLang="zh-CN" b="1" i="1" smtClean="0">
                                    <a:latin typeface="Cambria Math" panose="02040503050406030204" pitchFamily="18" charset="0"/>
                                  </a:rPr>
                                  <m:t>𝒙</m:t>
                                </m:r>
                              </m:sub>
                            </m:sSub>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den>
                    </m:f>
                  </m:oMath>
                </a14:m>
                <a:endParaRPr lang="en-US" altLang="zh-CN" dirty="0"/>
              </a:p>
              <a:p>
                <a:r>
                  <a:rPr lang="zh-CN" altLang="en-US" dirty="0"/>
                  <a:t>临界点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smtClean="0">
                        <a:latin typeface="Cambria Math" panose="02040503050406030204" pitchFamily="18" charset="0"/>
                      </a:rPr>
                      <m:t>=</m:t>
                    </m:r>
                    <m:r>
                      <a:rPr lang="en-US" altLang="zh-CN" b="1" i="0" smtClean="0">
                        <a:latin typeface="Cambria Math" panose="02040503050406030204" pitchFamily="18" charset="0"/>
                      </a:rPr>
                      <m:t>𝟎</m:t>
                    </m:r>
                  </m:oMath>
                </a14:m>
                <a:endParaRPr lang="en-US" altLang="zh-CN" b="1" dirty="0"/>
              </a:p>
              <a:p>
                <a:r>
                  <a:rPr lang="zh-CN" altLang="en-US" dirty="0"/>
                  <a:t>在</a:t>
                </a:r>
                <a14:m>
                  <m:oMath xmlns:m="http://schemas.openxmlformats.org/officeDocument/2006/math">
                    <m:r>
                      <a:rPr lang="en-US" altLang="zh-CN" b="1" i="1" dirty="0" smtClean="0">
                        <a:latin typeface="Cambria Math" panose="02040503050406030204" pitchFamily="18" charset="0"/>
                      </a:rPr>
                      <m:t>𝒖</m:t>
                    </m:r>
                  </m:oMath>
                </a14:m>
                <a:r>
                  <a:rPr lang="zh-CN" altLang="en-US" dirty="0"/>
                  <a:t>方向上的方向导数</a:t>
                </a:r>
                <a:endParaRPr lang="en-US" altLang="zh-CN" dirty="0"/>
              </a:p>
              <a:p>
                <a:pPr lvl="1"/>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1" i="1" smtClean="0">
                                <a:latin typeface="Cambria Math" panose="02040503050406030204" pitchFamily="18" charset="0"/>
                              </a:rPr>
                              <m:t>𝒖</m:t>
                            </m:r>
                          </m:e>
                        </m:d>
                      </m:num>
                      <m:den>
                        <m:r>
                          <a:rPr lang="en-US" altLang="zh-CN" b="0" i="1" smtClean="0">
                            <a:latin typeface="Cambria Math" panose="02040503050406030204" pitchFamily="18" charset="0"/>
                          </a:rPr>
                          <m:t>𝜕𝛼</m:t>
                        </m:r>
                      </m:den>
                    </m:f>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zh-CN" altLang="en-US">
                                <a:latin typeface="Cambria Math" panose="02040503050406030204" pitchFamily="18" charset="0"/>
                              </a:rPr>
                              <m:t>​</m:t>
                            </m:r>
                          </m:e>
                        </m:d>
                      </m:e>
                      <m:sub>
                        <m:r>
                          <a:rPr lang="en-US" altLang="zh-CN" b="0" i="1" smtClean="0">
                            <a:latin typeface="Cambria Math" panose="02040503050406030204" pitchFamily="18" charset="0"/>
                          </a:rPr>
                          <m:t>𝛼</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a:p>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𝑢</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𝑥</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en-US" altLang="zh-CN" dirty="0"/>
              </a:p>
              <a:p>
                <a:pPr lvl="1"/>
                <a:r>
                  <a:rPr lang="zh-CN" altLang="en-US" dirty="0"/>
                  <a:t>最速下降方向：</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𝑢</m:t>
                            </m:r>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m:rPr>
                                    <m:sty m:val="p"/>
                                  </m:rPr>
                                  <a:rPr lang="en-US" altLang="zh-CN" b="0" i="0" smtClean="0">
                                    <a:latin typeface="Cambria Math" panose="02040503050406030204" pitchFamily="18" charset="0"/>
                                  </a:rPr>
                                  <m:t>T</m:t>
                                </m:r>
                              </m:sup>
                            </m:sSup>
                            <m:r>
                              <a:rPr lang="en-US" altLang="zh-CN" b="0" i="1" smtClean="0">
                                <a:latin typeface="Cambria Math" panose="02040503050406030204" pitchFamily="18" charset="0"/>
                              </a:rPr>
                              <m:t>𝑢</m:t>
                            </m:r>
                            <m:r>
                              <a:rPr lang="en-US" altLang="zh-CN" b="0" i="0" smtClean="0">
                                <a:latin typeface="Cambria Math" panose="02040503050406030204" pitchFamily="18" charset="0"/>
                              </a:rPr>
                              <m:t>=1</m:t>
                            </m:r>
                          </m:lim>
                        </m:limLow>
                      </m:fNa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𝑥</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func>
                  </m:oMath>
                </a14:m>
                <a:endParaRPr lang="en-US" altLang="zh-CN" b="0"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𝑥</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𝑥</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sub>
                            <m:r>
                              <a:rPr lang="en-US" altLang="zh-CN" b="0" i="1" smtClean="0">
                                <a:latin typeface="Cambria Math" panose="02040503050406030204" pitchFamily="18" charset="0"/>
                              </a:rPr>
                              <m:t>2</m:t>
                            </m:r>
                          </m:sub>
                        </m:sSub>
                      </m:den>
                    </m:f>
                  </m:oMath>
                </a14:m>
                <a:r>
                  <a:rPr lang="zh-CN" altLang="en-US" dirty="0"/>
                  <a:t>，沿着负梯度方向</a:t>
                </a:r>
                <a:endParaRPr lang="en-US" altLang="zh-CN" dirty="0"/>
              </a:p>
              <a:p>
                <a:r>
                  <a:rPr lang="zh-CN" altLang="en-US" dirty="0"/>
                  <a:t>梯度下降法：</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𝜖</m:t>
                    </m:r>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𝑥</m:t>
                        </m:r>
                      </m:sub>
                    </m:sSub>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en-US" altLang="zh-CN" dirty="0"/>
              </a:p>
              <a:p>
                <a:pPr lvl="1"/>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&gt;0</m:t>
                    </m:r>
                  </m:oMath>
                </a14:m>
                <a:r>
                  <a:rPr lang="zh-CN" altLang="en-US" dirty="0"/>
                  <a:t>为学习率</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115"/>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54</a:t>
            </a:fld>
            <a:endParaRPr lang="zh-CN" altLang="en-US" dirty="0"/>
          </a:p>
        </p:txBody>
      </p:sp>
    </p:spTree>
    <p:extLst>
      <p:ext uri="{BB962C8B-B14F-4D97-AF65-F5344CB8AC3E}">
        <p14:creationId xmlns:p14="http://schemas.microsoft.com/office/powerpoint/2010/main" val="1651027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基于梯度的优化方法（多维）</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学习率设置</a:t>
                </a:r>
                <a:endParaRPr lang="en-US" altLang="zh-CN" dirty="0"/>
              </a:p>
              <a:p>
                <a:pPr lvl="1"/>
                <a:r>
                  <a:rPr lang="zh-CN" altLang="en-US" dirty="0"/>
                  <a:t>小常数</a:t>
                </a:r>
                <a:endParaRPr lang="en-US" altLang="zh-CN" dirty="0"/>
              </a:p>
              <a:p>
                <a:pPr lvl="1"/>
                <a:r>
                  <a:rPr lang="zh-CN" altLang="en-US" dirty="0"/>
                  <a:t>线搜索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𝜖</m:t>
                            </m:r>
                          </m:lim>
                        </m:limLow>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𝜖</m:t>
                            </m:r>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func>
                  </m:oMath>
                </a14:m>
                <a:endParaRPr lang="en-US" altLang="zh-CN" dirty="0"/>
              </a:p>
              <a:p>
                <a:r>
                  <a:rPr lang="zh-CN" altLang="en-US" dirty="0"/>
                  <a:t>梯度下降推广到离散空间</a:t>
                </a:r>
                <a:r>
                  <a:rPr lang="en-US" altLang="zh-CN" dirty="0"/>
                  <a:t> — </a:t>
                </a:r>
                <a:r>
                  <a:rPr lang="zh-CN" altLang="en-US" dirty="0"/>
                  <a:t>爬山法</a:t>
                </a:r>
                <a:endParaRPr lang="en-US" altLang="zh-CN" dirty="0"/>
              </a:p>
              <a:p>
                <a:r>
                  <a:rPr lang="zh-CN" altLang="en-US" dirty="0"/>
                  <a:t>雅克比矩阵</a:t>
                </a:r>
                <a:endParaRPr lang="en-US" altLang="zh-CN" dirty="0"/>
              </a:p>
              <a:p>
                <a:pPr lvl="1"/>
                <a14:m>
                  <m:oMath xmlns:m="http://schemas.openxmlformats.org/officeDocument/2006/math">
                    <m:r>
                      <a:rPr lang="en-US" altLang="zh-CN" b="1" i="1" smtClean="0">
                        <a:latin typeface="Cambria Math" panose="02040503050406030204" pitchFamily="18" charset="0"/>
                      </a:rPr>
                      <m:t>𝒇</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𝑚</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oMath>
                </a14:m>
                <a:endParaRPr lang="en-US" altLang="zh-CN" dirty="0"/>
              </a:p>
              <a:p>
                <a:pPr lvl="1"/>
                <a14:m>
                  <m:oMath xmlns:m="http://schemas.openxmlformats.org/officeDocument/2006/math">
                    <m:r>
                      <a:rPr lang="en-US" altLang="zh-CN" b="1" i="1">
                        <a:latin typeface="Cambria Math" panose="02040503050406030204" pitchFamily="18" charset="0"/>
                      </a:rPr>
                      <m:t>𝒇</m:t>
                    </m:r>
                  </m:oMath>
                </a14:m>
                <a:r>
                  <a:rPr lang="zh-CN" altLang="en-US" dirty="0"/>
                  <a:t>的雅克比矩阵为</a:t>
                </a:r>
                <a14:m>
                  <m:oMath xmlns:m="http://schemas.openxmlformats.org/officeDocument/2006/math">
                    <m:r>
                      <a:rPr lang="en-US" altLang="zh-CN" b="1" i="1" smtClean="0">
                        <a:latin typeface="Cambria Math" panose="02040503050406030204" pitchFamily="18" charset="0"/>
                      </a:rPr>
                      <m:t>𝑱</m:t>
                    </m:r>
                    <m:r>
                      <a:rPr lang="en-US" altLang="zh-CN" b="1"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p>
                    </m:sSup>
                  </m:oMath>
                </a14:m>
                <a:r>
                  <a:rPr lang="zh-CN" altLang="en-US" dirty="0"/>
                  <a:t>定义为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r>
                      <a:rPr lang="en-US" altLang="zh-CN" b="1" i="1" smtClean="0">
                        <a:latin typeface="Cambria Math" panose="02040503050406030204" pitchFamily="18" charset="0"/>
                      </a:rPr>
                      <m:t>𝒇</m:t>
                    </m:r>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𝑖</m:t>
                        </m:r>
                      </m:sub>
                    </m:sSub>
                  </m:oMath>
                </a14:m>
                <a:endParaRPr lang="en-US" altLang="zh-CN" b="0" dirty="0"/>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55</a:t>
            </a:fld>
            <a:endParaRPr lang="zh-CN" altLang="en-US" dirty="0"/>
          </a:p>
        </p:txBody>
      </p:sp>
    </p:spTree>
    <p:extLst>
      <p:ext uri="{BB962C8B-B14F-4D97-AF65-F5344CB8AC3E}">
        <p14:creationId xmlns:p14="http://schemas.microsoft.com/office/powerpoint/2010/main" val="2408356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二阶导数</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设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𝑚</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endParaRPr lang="en-US" altLang="zh-CN" dirty="0"/>
              </a:p>
              <a:p>
                <a:pPr lvl="1"/>
                <a:r>
                  <a:rPr lang="zh-CN" altLang="en-US" dirty="0"/>
                  <a:t>二阶导数用</a:t>
                </a:r>
                <a14:m>
                  <m:oMath xmlns:m="http://schemas.openxmlformats.org/officeDocument/2006/math">
                    <m:r>
                      <a:rPr lang="en-US" altLang="zh-CN" b="1" i="1" smtClean="0">
                        <a:latin typeface="Cambria Math" panose="02040503050406030204" pitchFamily="18" charset="0"/>
                      </a:rPr>
                      <m:t>𝑯</m:t>
                    </m:r>
                  </m:oMath>
                </a14:m>
                <a:r>
                  <a:rPr lang="zh-CN" altLang="en-US" dirty="0"/>
                  <a:t>矩阵表示，其中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oMath>
                </a14:m>
                <a:endParaRPr lang="en-US" altLang="zh-CN" dirty="0"/>
              </a:p>
              <a:p>
                <a:pPr lvl="1"/>
                <a14:m>
                  <m:oMath xmlns:m="http://schemas.openxmlformats.org/officeDocument/2006/math">
                    <m:r>
                      <a:rPr lang="en-US" altLang="zh-CN" b="0" i="1" smtClean="0">
                        <a:latin typeface="Cambria Math" panose="02040503050406030204" pitchFamily="18" charset="0"/>
                      </a:rPr>
                      <m:t>𝐻</m:t>
                    </m:r>
                  </m:oMath>
                </a14:m>
                <a:r>
                  <a:rPr lang="zh-CN" altLang="en-US" dirty="0"/>
                  <a:t>矩阵称为</a:t>
                </a:r>
                <a:r>
                  <a:rPr lang="en-US" altLang="zh-CN" dirty="0"/>
                  <a:t>Hessian </a:t>
                </a:r>
                <a:r>
                  <a:rPr lang="zh-CN" altLang="en-US" dirty="0"/>
                  <a:t>矩阵，是对称矩阵</a:t>
                </a:r>
                <a:endParaRPr lang="en-US" altLang="zh-CN" dirty="0"/>
              </a:p>
              <a:p>
                <a:pPr lvl="1"/>
                <a:endParaRPr lang="en-US" altLang="zh-CN" dirty="0"/>
              </a:p>
              <a:p>
                <a:r>
                  <a:rPr lang="zh-CN" altLang="en-US" dirty="0"/>
                  <a:t>当</a:t>
                </a:r>
                <a:r>
                  <a:rPr lang="en-US" altLang="zh-CN" dirty="0"/>
                  <a:t>f</a:t>
                </a:r>
                <a:r>
                  <a:rPr lang="zh-CN" altLang="en-US" dirty="0"/>
                  <a:t>是一维函数时</a:t>
                </a:r>
                <a:endParaRPr lang="en-US" altLang="zh-CN" dirty="0"/>
              </a:p>
              <a:p>
                <a:pPr lvl="1"/>
                <a:r>
                  <a:rPr lang="zh-CN" altLang="en-US" dirty="0"/>
                  <a:t>二阶导数是对曲率的衡量</a:t>
                </a:r>
                <a:endParaRPr lang="en-US" altLang="zh-CN" dirty="0"/>
              </a:p>
              <a:p>
                <a:pPr lvl="1"/>
                <a:r>
                  <a:rPr lang="zh-CN" altLang="en-US" dirty="0"/>
                  <a:t>二阶导数指示梯度下降是否产生预期改善</a:t>
                </a:r>
                <a:endParaRPr lang="en-US" altLang="zh-CN" dirty="0"/>
              </a:p>
              <a:p>
                <a:pPr lvl="1"/>
                <a:r>
                  <a:rPr lang="zh-CN" altLang="en-US" dirty="0"/>
                  <a:t>假设沿着梯度方向下降 </a:t>
                </a:r>
                <a14:m>
                  <m:oMath xmlns:m="http://schemas.openxmlformats.org/officeDocument/2006/math">
                    <m:r>
                      <a:rPr lang="en-US" altLang="zh-CN" b="0" i="1" smtClean="0">
                        <a:latin typeface="Cambria Math" panose="02040503050406030204" pitchFamily="18" charset="0"/>
                      </a:rPr>
                      <m:t>𝜖</m:t>
                    </m:r>
                  </m:oMath>
                </a14:m>
                <a:r>
                  <a:rPr lang="en-US" altLang="zh-CN" dirty="0"/>
                  <a:t> </a:t>
                </a:r>
                <a:r>
                  <a:rPr lang="zh-CN" altLang="en-US" dirty="0"/>
                  <a:t>（梯度为</a:t>
                </a:r>
                <a:r>
                  <a:rPr lang="en-US" altLang="zh-CN" dirty="0"/>
                  <a:t>1</a:t>
                </a:r>
                <a:r>
                  <a:rPr lang="zh-CN" altLang="en-US" dirty="0"/>
                  <a:t>）</a:t>
                </a:r>
                <a:endParaRPr lang="en-US" altLang="zh-CN" dirty="0"/>
              </a:p>
              <a:p>
                <a:pPr lvl="2"/>
                <a:r>
                  <a:rPr lang="zh-CN" altLang="en-US" dirty="0"/>
                  <a:t>曲率</a:t>
                </a:r>
                <a:r>
                  <a:rPr lang="en-US" altLang="zh-CN" dirty="0"/>
                  <a:t>=0</a:t>
                </a:r>
                <a:r>
                  <a:rPr lang="zh-CN" altLang="en-US" dirty="0"/>
                  <a:t>，损失下降 </a:t>
                </a:r>
                <a14:m>
                  <m:oMath xmlns:m="http://schemas.openxmlformats.org/officeDocument/2006/math">
                    <m:r>
                      <a:rPr lang="en-US" altLang="zh-CN" i="1">
                        <a:latin typeface="Cambria Math" panose="02040503050406030204" pitchFamily="18" charset="0"/>
                      </a:rPr>
                      <m:t>𝜖</m:t>
                    </m:r>
                  </m:oMath>
                </a14:m>
                <a:endParaRPr lang="en-US" altLang="zh-CN" dirty="0"/>
              </a:p>
              <a:p>
                <a:pPr lvl="2"/>
                <a:r>
                  <a:rPr lang="zh-CN" altLang="en-US" dirty="0"/>
                  <a:t>曲率</a:t>
                </a:r>
                <a:r>
                  <a:rPr lang="en-US" altLang="zh-CN" dirty="0"/>
                  <a:t>&gt;0</a:t>
                </a:r>
                <a:r>
                  <a:rPr lang="zh-CN" altLang="en-US" dirty="0"/>
                  <a:t>，损失下降小于</a:t>
                </a:r>
                <a14:m>
                  <m:oMath xmlns:m="http://schemas.openxmlformats.org/officeDocument/2006/math">
                    <m:r>
                      <a:rPr lang="en-US" altLang="zh-CN" i="1">
                        <a:latin typeface="Cambria Math" panose="02040503050406030204" pitchFamily="18" charset="0"/>
                      </a:rPr>
                      <m:t>𝜖</m:t>
                    </m:r>
                  </m:oMath>
                </a14:m>
                <a:endParaRPr lang="en-US" altLang="zh-CN" dirty="0"/>
              </a:p>
              <a:p>
                <a:pPr lvl="2"/>
                <a:r>
                  <a:rPr lang="zh-CN" altLang="en-US" dirty="0"/>
                  <a:t>曲率</a:t>
                </a:r>
                <a:r>
                  <a:rPr lang="en-US" altLang="zh-CN" dirty="0"/>
                  <a:t>&lt;0</a:t>
                </a:r>
                <a:r>
                  <a:rPr lang="zh-CN" altLang="en-US" dirty="0"/>
                  <a:t>，损失下降大于</a:t>
                </a:r>
                <a14:m>
                  <m:oMath xmlns:m="http://schemas.openxmlformats.org/officeDocument/2006/math">
                    <m:r>
                      <a:rPr lang="en-US" altLang="zh-CN" i="1">
                        <a:latin typeface="Cambria Math" panose="02040503050406030204" pitchFamily="18" charset="0"/>
                      </a:rPr>
                      <m:t>𝜖</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56</a:t>
            </a:fld>
            <a:endParaRPr lang="zh-CN" altLang="en-US" dirty="0"/>
          </a:p>
        </p:txBody>
      </p:sp>
      <p:pic>
        <p:nvPicPr>
          <p:cNvPr id="5" name="图片 4"/>
          <p:cNvPicPr>
            <a:picLocks noChangeAspect="1"/>
          </p:cNvPicPr>
          <p:nvPr/>
        </p:nvPicPr>
        <p:blipFill>
          <a:blip r:embed="rId3"/>
          <a:stretch>
            <a:fillRect/>
          </a:stretch>
        </p:blipFill>
        <p:spPr>
          <a:xfrm>
            <a:off x="7099289" y="3140747"/>
            <a:ext cx="4846249" cy="2836719"/>
          </a:xfrm>
          <a:prstGeom prst="rect">
            <a:avLst/>
          </a:prstGeom>
        </p:spPr>
      </p:pic>
    </p:spTree>
    <p:extLst>
      <p:ext uri="{BB962C8B-B14F-4D97-AF65-F5344CB8AC3E}">
        <p14:creationId xmlns:p14="http://schemas.microsoft.com/office/powerpoint/2010/main" val="852380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二阶导数</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t>Hessian </a:t>
                </a:r>
                <a:r>
                  <a:rPr lang="zh-CN" altLang="en-US" dirty="0"/>
                  <a:t>矩阵 </a:t>
                </a:r>
                <a14:m>
                  <m:oMath xmlns:m="http://schemas.openxmlformats.org/officeDocument/2006/math">
                    <m:r>
                      <a:rPr lang="en-US" altLang="zh-CN" b="0" i="1" smtClean="0">
                        <a:latin typeface="Cambria Math" panose="02040503050406030204" pitchFamily="18" charset="0"/>
                      </a:rPr>
                      <m:t>𝐻</m:t>
                    </m:r>
                  </m:oMath>
                </a14:m>
                <a:r>
                  <a:rPr lang="zh-CN" altLang="en-US" dirty="0"/>
                  <a:t> 能被特征值分解， </a:t>
                </a:r>
                <a14:m>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m:rPr>
                        <m:sty m:val="p"/>
                      </m:rPr>
                      <a:rPr lang="en-US" altLang="zh-CN" b="0" i="0" smtClean="0">
                        <a:latin typeface="Cambria Math" panose="02040503050406030204" pitchFamily="18" charset="0"/>
                      </a:rPr>
                      <m:t>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e>
                    </m:nary>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oMath>
                </a14:m>
                <a:endParaRPr lang="en-US" altLang="zh-CN" dirty="0"/>
              </a:p>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𝛼𝜇</m:t>
                        </m:r>
                      </m:e>
                    </m:d>
                  </m:oMath>
                </a14:m>
                <a:r>
                  <a:rPr lang="zh-CN" altLang="en-US" dirty="0"/>
                  <a:t>在</a:t>
                </a:r>
                <a14:m>
                  <m:oMath xmlns:m="http://schemas.openxmlformats.org/officeDocument/2006/math">
                    <m:r>
                      <a:rPr lang="en-US" altLang="zh-CN" b="0" i="1" dirty="0" smtClean="0">
                        <a:latin typeface="Cambria Math" panose="02040503050406030204" pitchFamily="18" charset="0"/>
                      </a:rPr>
                      <m:t>𝜇</m:t>
                    </m:r>
                  </m:oMath>
                </a14:m>
                <a:r>
                  <a:rPr lang="zh-CN" altLang="en-US" dirty="0"/>
                  <a:t>上的二阶导数为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𝐻</m:t>
                    </m:r>
                    <m:r>
                      <a:rPr lang="en-US" altLang="zh-CN" b="0" i="1" smtClean="0">
                        <a:latin typeface="Cambria Math" panose="02040503050406030204" pitchFamily="18" charset="0"/>
                      </a:rPr>
                      <m:t>𝜇</m:t>
                    </m:r>
                  </m:oMath>
                </a14:m>
                <a:endParaRPr lang="en-US" altLang="zh-CN" dirty="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𝑇</m:t>
                        </m:r>
                      </m:sup>
                    </m:sSup>
                    <m:r>
                      <a:rPr lang="en-US" altLang="zh-CN" i="1">
                        <a:latin typeface="Cambria Math" panose="02040503050406030204" pitchFamily="18" charset="0"/>
                      </a:rPr>
                      <m:t>𝐻𝑢</m:t>
                    </m:r>
                    <m:r>
                      <a:rPr lang="en-US" altLang="zh-CN" b="0" i="0"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𝑖</m:t>
                            </m:r>
                          </m:sub>
                        </m:sSub>
                      </m:e>
                    </m:nary>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e>
                        </m:d>
                      </m:e>
                      <m:sup>
                        <m:r>
                          <a:rPr lang="en-US" altLang="zh-CN" b="0" i="1" smtClean="0">
                            <a:latin typeface="Cambria Math" panose="02040503050406030204" pitchFamily="18" charset="0"/>
                          </a:rPr>
                          <m:t>2</m:t>
                        </m:r>
                      </m:sup>
                    </m:sSup>
                  </m:oMath>
                </a14:m>
                <a:endParaRPr lang="en-US" altLang="zh-CN" dirty="0"/>
              </a:p>
              <a:p>
                <a:pPr lvl="1"/>
                <a:r>
                  <a:rPr lang="zh-CN" altLang="en-US" dirty="0"/>
                  <a:t>如果</a:t>
                </a:r>
                <a14:m>
                  <m:oMath xmlns:m="http://schemas.openxmlformats.org/officeDocument/2006/math">
                    <m:r>
                      <a:rPr lang="en-US" altLang="zh-CN" b="0" i="1" smtClean="0">
                        <a:latin typeface="Cambria Math" panose="02040503050406030204" pitchFamily="18" charset="0"/>
                      </a:rPr>
                      <m:t>𝜇</m:t>
                    </m:r>
                  </m:oMath>
                </a14:m>
                <a:r>
                  <a:rPr lang="zh-CN" altLang="en-US" dirty="0"/>
                  <a:t>是</a:t>
                </a:r>
                <a14:m>
                  <m:oMath xmlns:m="http://schemas.openxmlformats.org/officeDocument/2006/math">
                    <m:r>
                      <a:rPr lang="en-US" altLang="zh-CN" b="0" i="1" dirty="0" smtClean="0">
                        <a:latin typeface="Cambria Math" panose="02040503050406030204" pitchFamily="18" charset="0"/>
                      </a:rPr>
                      <m:t>𝐻</m:t>
                    </m:r>
                  </m:oMath>
                </a14:m>
                <a:r>
                  <a:rPr lang="zh-CN" altLang="en-US" dirty="0"/>
                  <a:t>的特征向量，那么二阶导数为</a:t>
                </a:r>
                <a14:m>
                  <m:oMath xmlns:m="http://schemas.openxmlformats.org/officeDocument/2006/math">
                    <m:r>
                      <a:rPr lang="en-US" altLang="zh-CN" b="0" i="1" smtClean="0">
                        <a:latin typeface="Cambria Math" panose="02040503050406030204" pitchFamily="18" charset="0"/>
                      </a:rPr>
                      <m:t>𝐻</m:t>
                    </m:r>
                  </m:oMath>
                </a14:m>
                <a:r>
                  <a:rPr lang="zh-CN" altLang="en-US" dirty="0"/>
                  <a:t>的特征值</a:t>
                </a:r>
                <a:endParaRPr lang="en-US" altLang="zh-CN" dirty="0"/>
              </a:p>
              <a:p>
                <a:pPr lvl="1"/>
                <a:r>
                  <a:rPr lang="zh-CN" altLang="en-US" dirty="0"/>
                  <a:t>如果</a:t>
                </a:r>
                <a14:m>
                  <m:oMath xmlns:m="http://schemas.openxmlformats.org/officeDocument/2006/math">
                    <m:r>
                      <a:rPr lang="en-US" altLang="zh-CN" b="0" i="1" smtClean="0">
                        <a:latin typeface="Cambria Math" panose="02040503050406030204" pitchFamily="18" charset="0"/>
                      </a:rPr>
                      <m:t>𝜇</m:t>
                    </m:r>
                  </m:oMath>
                </a14:m>
                <a:r>
                  <a:rPr lang="zh-CN" altLang="en-US" dirty="0"/>
                  <a:t>不是</a:t>
                </a:r>
                <a14:m>
                  <m:oMath xmlns:m="http://schemas.openxmlformats.org/officeDocument/2006/math">
                    <m:r>
                      <a:rPr lang="en-US" altLang="zh-CN" b="0" i="1" dirty="0" smtClean="0">
                        <a:latin typeface="Cambria Math" panose="02040503050406030204" pitchFamily="18" charset="0"/>
                      </a:rPr>
                      <m:t>𝐻</m:t>
                    </m:r>
                  </m:oMath>
                </a14:m>
                <a:r>
                  <a:rPr lang="en-US" altLang="zh-CN" dirty="0"/>
                  <a:t> </a:t>
                </a:r>
                <a:r>
                  <a:rPr lang="zh-CN" altLang="en-US" dirty="0"/>
                  <a:t>特征向量，那么二阶导数为</a:t>
                </a:r>
                <a14:m>
                  <m:oMath xmlns:m="http://schemas.openxmlformats.org/officeDocument/2006/math">
                    <m:r>
                      <a:rPr lang="en-US" altLang="zh-CN" b="0" i="1" smtClean="0">
                        <a:latin typeface="Cambria Math" panose="02040503050406030204" pitchFamily="18" charset="0"/>
                      </a:rPr>
                      <m:t>𝐻</m:t>
                    </m:r>
                  </m:oMath>
                </a14:m>
                <a:r>
                  <a:rPr lang="zh-CN" altLang="en-US" dirty="0"/>
                  <a:t>特征值的加权平均</a:t>
                </a:r>
                <a:endParaRPr lang="en-US" altLang="zh-CN" dirty="0"/>
              </a:p>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𝜖</m:t>
                        </m:r>
                        <m:r>
                          <a:rPr lang="en-US" altLang="zh-CN" b="0" i="1" smtClean="0">
                            <a:latin typeface="Cambria Math" panose="02040503050406030204" pitchFamily="18" charset="0"/>
                          </a:rPr>
                          <m:t>𝑔</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𝜖</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𝜖</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𝐻𝑔</m:t>
                    </m:r>
                  </m:oMath>
                </a14:m>
                <a:endParaRPr lang="en-US" altLang="zh-CN" dirty="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𝑇</m:t>
                        </m:r>
                      </m:sup>
                    </m:sSup>
                    <m:r>
                      <a:rPr lang="en-US" altLang="zh-CN" i="1">
                        <a:latin typeface="Cambria Math" panose="02040503050406030204" pitchFamily="18" charset="0"/>
                      </a:rPr>
                      <m:t>𝐻𝑔</m:t>
                    </m:r>
                    <m:r>
                      <a:rPr lang="en-US" altLang="zh-CN" b="0" i="1" smtClean="0">
                        <a:latin typeface="Cambria Math" panose="02040503050406030204" pitchFamily="18" charset="0"/>
                      </a:rPr>
                      <m:t>≤0</m:t>
                    </m:r>
                  </m:oMath>
                </a14:m>
                <a:r>
                  <a:rPr lang="en-US" altLang="zh-CN" dirty="0"/>
                  <a:t>, </a:t>
                </a:r>
                <a14:m>
                  <m:oMath xmlns:m="http://schemas.openxmlformats.org/officeDocument/2006/math">
                    <m:r>
                      <a:rPr lang="en-US" altLang="zh-CN" i="1">
                        <a:latin typeface="Cambria Math" panose="02040503050406030204" pitchFamily="18" charset="0"/>
                      </a:rPr>
                      <m:t>𝜖</m:t>
                    </m:r>
                  </m:oMath>
                </a14:m>
                <a:r>
                  <a:rPr lang="en-US" altLang="zh-CN" dirty="0"/>
                  <a:t> </a:t>
                </a:r>
                <a:r>
                  <a:rPr lang="zh-CN" altLang="en-US" dirty="0"/>
                  <a:t>可以较大</a:t>
                </a:r>
                <a:endParaRPr lang="en-US" altLang="zh-CN" dirty="0"/>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𝑇</m:t>
                        </m:r>
                      </m:sup>
                    </m:sSup>
                    <m:r>
                      <a:rPr lang="en-US" altLang="zh-CN" i="1">
                        <a:latin typeface="Cambria Math" panose="02040503050406030204" pitchFamily="18" charset="0"/>
                      </a:rPr>
                      <m:t>𝐻𝑔</m:t>
                    </m:r>
                    <m:r>
                      <a:rPr lang="en-US" altLang="zh-CN" b="0" i="1" smtClean="0">
                        <a:latin typeface="Cambria Math" panose="02040503050406030204" pitchFamily="18" charset="0"/>
                      </a:rPr>
                      <m:t>&gt;0,</m:t>
                    </m:r>
                  </m:oMath>
                </a14:m>
                <a:r>
                  <a:rPr lang="en-US" altLang="zh-CN" dirty="0"/>
                  <a:t> </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𝜖</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𝑇</m:t>
                            </m:r>
                          </m:sup>
                        </m:sSup>
                        <m:r>
                          <a:rPr lang="en-US" altLang="zh-CN" i="1">
                            <a:latin typeface="Cambria Math" panose="02040503050406030204" pitchFamily="18" charset="0"/>
                          </a:rPr>
                          <m:t>𝑔</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𝑇</m:t>
                            </m:r>
                          </m:sup>
                        </m:sSup>
                        <m:r>
                          <a:rPr lang="en-US" altLang="zh-CN" i="1">
                            <a:latin typeface="Cambria Math" panose="02040503050406030204" pitchFamily="18" charset="0"/>
                          </a:rPr>
                          <m:t>𝐻𝑔</m:t>
                        </m:r>
                      </m:den>
                    </m:f>
                  </m:oMath>
                </a14:m>
                <a:endParaRPr lang="en-US" altLang="zh-CN" dirty="0"/>
              </a:p>
              <a:p>
                <a:pPr lvl="1"/>
                <a:r>
                  <a:rPr lang="zh-CN" altLang="en-US" dirty="0"/>
                  <a:t>如果梯度与</a:t>
                </a:r>
                <a14:m>
                  <m:oMath xmlns:m="http://schemas.openxmlformats.org/officeDocument/2006/math">
                    <m:r>
                      <a:rPr lang="en-US" altLang="zh-CN" b="0" i="1" smtClean="0">
                        <a:latin typeface="Cambria Math" panose="02040503050406030204" pitchFamily="18" charset="0"/>
                      </a:rPr>
                      <m:t>𝐻</m:t>
                    </m:r>
                    <m:r>
                      <a:rPr lang="zh-CN" altLang="en-US" i="1">
                        <a:latin typeface="Cambria Math" panose="02040503050406030204" pitchFamily="18" charset="0"/>
                      </a:rPr>
                      <m:t>的</m:t>
                    </m:r>
                  </m:oMath>
                </a14:m>
                <a:r>
                  <a:rPr lang="zh-CN" altLang="en-US"/>
                  <a:t>最大特征值对应特征向量</a:t>
                </a:r>
                <a:r>
                  <a:rPr lang="zh-CN" altLang="en-US" dirty="0"/>
                  <a:t>对齐，</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𝜖</m:t>
                        </m:r>
                      </m:e>
                      <m:sup>
                        <m:r>
                          <a:rPr lang="en-US" altLang="zh-CN" i="1" dirty="0">
                            <a:latin typeface="Cambria Math" panose="02040503050406030204" pitchFamily="18" charset="0"/>
                          </a:rPr>
                          <m:t>⋆</m:t>
                        </m:r>
                      </m:sup>
                    </m:sSup>
                    <m:r>
                      <a:rPr lang="en-US" altLang="zh-CN"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𝜆</m:t>
                            </m:r>
                          </m:e>
                          <m:sub>
                            <m:r>
                              <a:rPr lang="en-US" altLang="zh-CN" b="0" i="1" dirty="0" smtClean="0">
                                <a:latin typeface="Cambria Math" panose="02040503050406030204" pitchFamily="18" charset="0"/>
                              </a:rPr>
                              <m:t>𝑚𝑎𝑥</m:t>
                            </m:r>
                          </m:sub>
                        </m:sSub>
                      </m:den>
                    </m:f>
                  </m:oMath>
                </a14:m>
                <a:endParaRPr lang="en-US" altLang="zh-CN" dirty="0"/>
              </a:p>
              <a:p>
                <a:pPr lvl="1"/>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172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57</a:t>
            </a:fld>
            <a:endParaRPr lang="zh-CN" altLang="en-US" dirty="0"/>
          </a:p>
        </p:txBody>
      </p:sp>
    </p:spTree>
    <p:extLst>
      <p:ext uri="{BB962C8B-B14F-4D97-AF65-F5344CB8AC3E}">
        <p14:creationId xmlns:p14="http://schemas.microsoft.com/office/powerpoint/2010/main" val="2097391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二阶导数</a:t>
            </a:r>
          </a:p>
        </p:txBody>
      </p:sp>
      <p:sp>
        <p:nvSpPr>
          <p:cNvPr id="3" name="内容占位符 2"/>
          <p:cNvSpPr>
            <a:spLocks noGrp="1"/>
          </p:cNvSpPr>
          <p:nvPr>
            <p:ph idx="1"/>
          </p:nvPr>
        </p:nvSpPr>
        <p:spPr/>
        <p:txBody>
          <a:bodyPr/>
          <a:lstStyle/>
          <a:p>
            <a:r>
              <a:rPr lang="zh-CN" altLang="en-US" dirty="0"/>
              <a:t>临界点判别</a:t>
            </a:r>
            <a:endParaRPr lang="en-US" altLang="zh-CN" dirty="0"/>
          </a:p>
          <a:p>
            <a:endParaRPr lang="en-US" altLang="zh-CN" dirty="0"/>
          </a:p>
          <a:p>
            <a:pPr lvl="1"/>
            <a:r>
              <a:rPr lang="en-US" altLang="zh-CN" dirty="0"/>
              <a:t>Hessian </a:t>
            </a:r>
            <a:r>
              <a:rPr lang="zh-CN" altLang="en-US" dirty="0"/>
              <a:t>矩阵正定，临界点是极小值</a:t>
            </a:r>
            <a:endParaRPr lang="en-US" altLang="zh-CN" dirty="0"/>
          </a:p>
          <a:p>
            <a:pPr lvl="1"/>
            <a:endParaRPr lang="en-US" altLang="zh-CN" dirty="0"/>
          </a:p>
          <a:p>
            <a:pPr lvl="1"/>
            <a:r>
              <a:rPr lang="en-US" altLang="zh-CN" dirty="0"/>
              <a:t>Hessian </a:t>
            </a:r>
            <a:r>
              <a:rPr lang="zh-CN" altLang="en-US" dirty="0"/>
              <a:t>矩阵负定，临界点是极大值</a:t>
            </a:r>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58</a:t>
            </a:fld>
            <a:endParaRPr lang="zh-CN" altLang="en-US" dirty="0"/>
          </a:p>
        </p:txBody>
      </p:sp>
    </p:spTree>
    <p:extLst>
      <p:ext uri="{BB962C8B-B14F-4D97-AF65-F5344CB8AC3E}">
        <p14:creationId xmlns:p14="http://schemas.microsoft.com/office/powerpoint/2010/main" val="990782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梯度下降的问题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b="0" dirty="0"/>
                  <a:t>Hessian</a:t>
                </a:r>
                <a:r>
                  <a:rPr lang="zh-CN" altLang="en-US" b="0" dirty="0"/>
                  <a:t>矩阵</a:t>
                </a:r>
                <a:r>
                  <a:rPr lang="en-US" altLang="zh-CN" b="0" dirty="0"/>
                  <a:t> </a:t>
                </a:r>
                <a14:m>
                  <m:oMath xmlns:m="http://schemas.openxmlformats.org/officeDocument/2006/math">
                    <m:r>
                      <a:rPr lang="en-US" altLang="zh-CN" b="0" i="1" smtClean="0">
                        <a:latin typeface="Cambria Math" panose="02040503050406030204" pitchFamily="18" charset="0"/>
                      </a:rPr>
                      <m:t>𝐻</m:t>
                    </m:r>
                  </m:oMath>
                </a14:m>
                <a:r>
                  <a:rPr lang="zh-CN" altLang="en-US" dirty="0"/>
                  <a:t>的条件数 衡量 方向二阶导数</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𝜇</m:t>
                        </m:r>
                      </m:e>
                      <m:sup>
                        <m:r>
                          <a:rPr lang="en-US" altLang="zh-CN" i="1">
                            <a:latin typeface="Cambria Math" panose="02040503050406030204" pitchFamily="18" charset="0"/>
                          </a:rPr>
                          <m:t>𝑇</m:t>
                        </m:r>
                      </m:sup>
                    </m:sSup>
                    <m:r>
                      <a:rPr lang="en-US" altLang="zh-CN" i="1">
                        <a:latin typeface="Cambria Math" panose="02040503050406030204" pitchFamily="18" charset="0"/>
                      </a:rPr>
                      <m:t>𝐻</m:t>
                    </m:r>
                    <m:r>
                      <a:rPr lang="en-US" altLang="zh-CN" i="1">
                        <a:latin typeface="Cambria Math" panose="02040503050406030204" pitchFamily="18" charset="0"/>
                      </a:rPr>
                      <m:t>𝜇</m:t>
                    </m:r>
                  </m:oMath>
                </a14:m>
                <a:r>
                  <a:rPr lang="zh-CN" altLang="en-US" dirty="0"/>
                  <a:t>的变化范围</a:t>
                </a:r>
                <a:endParaRPr lang="en-US" altLang="zh-CN" dirty="0"/>
              </a:p>
              <a:p>
                <a:r>
                  <a:rPr lang="zh-CN" altLang="en-US" dirty="0"/>
                  <a:t>很差的条件数，梯度下降法也很差</a:t>
                </a:r>
                <a:endParaRPr lang="en-US" altLang="zh-CN" dirty="0"/>
              </a:p>
              <a:p>
                <a:pPr lvl="1"/>
                <a:r>
                  <a:rPr lang="zh-CN" altLang="en-US" dirty="0"/>
                  <a:t>特征值</a:t>
                </a:r>
                <a:r>
                  <a:rPr lang="zh-CN" altLang="en-US" dirty="0">
                    <a:solidFill>
                      <a:srgbClr val="FFC000"/>
                    </a:solidFill>
                  </a:rPr>
                  <a:t>大</a:t>
                </a:r>
                <a:r>
                  <a:rPr lang="zh-CN" altLang="en-US" dirty="0"/>
                  <a:t>的方向导数增长</a:t>
                </a:r>
                <a:r>
                  <a:rPr lang="zh-CN" altLang="en-US" dirty="0">
                    <a:solidFill>
                      <a:srgbClr val="FFC000"/>
                    </a:solidFill>
                  </a:rPr>
                  <a:t>快</a:t>
                </a:r>
                <a:endParaRPr lang="en-US" altLang="zh-CN" dirty="0">
                  <a:solidFill>
                    <a:srgbClr val="FFC000"/>
                  </a:solidFill>
                </a:endParaRPr>
              </a:p>
              <a:p>
                <a:pPr lvl="1"/>
                <a:r>
                  <a:rPr lang="zh-CN" altLang="en-US" dirty="0"/>
                  <a:t>特征值</a:t>
                </a:r>
                <a:r>
                  <a:rPr lang="zh-CN" altLang="en-US" dirty="0">
                    <a:solidFill>
                      <a:srgbClr val="FFC000"/>
                    </a:solidFill>
                  </a:rPr>
                  <a:t>小</a:t>
                </a:r>
                <a:r>
                  <a:rPr lang="zh-CN" altLang="en-US" dirty="0"/>
                  <a:t>的方向导数增长</a:t>
                </a:r>
                <a:r>
                  <a:rPr lang="zh-CN" altLang="en-US" dirty="0">
                    <a:solidFill>
                      <a:srgbClr val="FFC000"/>
                    </a:solidFill>
                  </a:rPr>
                  <a:t>慢</a:t>
                </a:r>
                <a:endParaRPr lang="en-US" altLang="zh-CN" dirty="0">
                  <a:solidFill>
                    <a:srgbClr val="FFC000"/>
                  </a:solidFill>
                </a:endParaRPr>
              </a:p>
              <a:p>
                <a:r>
                  <a:rPr lang="zh-CN" altLang="en-US" dirty="0"/>
                  <a:t>很差的条件数，很难选择合适的学习率</a:t>
                </a:r>
                <a:endParaRPr lang="en-US" altLang="zh-CN" dirty="0"/>
              </a:p>
              <a:p>
                <a:endParaRPr lang="en-US" altLang="zh-CN" dirty="0"/>
              </a:p>
              <a:p>
                <a:endParaRPr lang="en-US" altLang="zh-CN" dirty="0"/>
              </a:p>
              <a:p>
                <a:r>
                  <a:rPr lang="zh-CN" altLang="en-US" dirty="0"/>
                  <a:t>右图：条件数为</a:t>
                </a:r>
                <a:r>
                  <a:rPr lang="en-US" altLang="zh-CN" dirty="0"/>
                  <a:t>5</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59</a:t>
            </a:fld>
            <a:endParaRPr lang="zh-CN" altLang="en-US" dirty="0"/>
          </a:p>
        </p:txBody>
      </p:sp>
      <p:pic>
        <p:nvPicPr>
          <p:cNvPr id="5" name="图片 4"/>
          <p:cNvPicPr>
            <a:picLocks noChangeAspect="1"/>
          </p:cNvPicPr>
          <p:nvPr/>
        </p:nvPicPr>
        <p:blipFill>
          <a:blip r:embed="rId3"/>
          <a:stretch>
            <a:fillRect/>
          </a:stretch>
        </p:blipFill>
        <p:spPr>
          <a:xfrm>
            <a:off x="7307472" y="2639941"/>
            <a:ext cx="4447921" cy="3995923"/>
          </a:xfrm>
          <a:prstGeom prst="rect">
            <a:avLst/>
          </a:prstGeom>
        </p:spPr>
      </p:pic>
    </p:spTree>
    <p:extLst>
      <p:ext uri="{BB962C8B-B14F-4D97-AF65-F5344CB8AC3E}">
        <p14:creationId xmlns:p14="http://schemas.microsoft.com/office/powerpoint/2010/main" val="383137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单位矩阵、线性方程组、矩阵逆</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14:m>
                  <m:oMath xmlns:m="http://schemas.openxmlformats.org/officeDocument/2006/math">
                    <m:r>
                      <a:rPr lang="en-US" altLang="zh-CN" b="0" i="1" smtClean="0">
                        <a:latin typeface="Cambria Math" panose="02040503050406030204" pitchFamily="18" charset="0"/>
                      </a:rPr>
                      <m:t>∀ </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𝑛</m:t>
                        </m:r>
                      </m:sub>
                    </m:s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oMath>
                </a14:m>
                <a:r>
                  <a:rPr lang="en-US" altLang="zh-CN" b="1" i="1" dirty="0">
                    <a:latin typeface="Cambria Math" panose="02040503050406030204" pitchFamily="18" charset="0"/>
                  </a:rPr>
                  <a:t> .    </a:t>
                </a:r>
                <a:r>
                  <a:rPr lang="zh-CN" altLang="en-US" dirty="0">
                    <a:latin typeface="Cambria Math" panose="02040503050406030204" pitchFamily="18" charset="0"/>
                  </a:rPr>
                  <a:t>比如</a:t>
                </a:r>
                <a:r>
                  <a:rPr lang="en-US" altLang="zh-CN" b="1" i="1" dirty="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3</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1</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oMath>
                </a14:m>
                <a:endParaRPr lang="en-US" altLang="zh-CN" b="1" i="1" dirty="0">
                  <a:latin typeface="Cambria Math" panose="02040503050406030204" pitchFamily="18" charset="0"/>
                </a:endParaRPr>
              </a:p>
              <a:p>
                <a14:m>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a14:m>
                <a:r>
                  <a:rPr lang="zh-CN" altLang="en-US" dirty="0"/>
                  <a:t> 展开为</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0" i="1" smtClean="0">
                            <a:latin typeface="Cambria Math" panose="02040503050406030204" pitchFamily="18" charset="0"/>
                          </a:rPr>
                          <m:t>1,:</m:t>
                        </m:r>
                      </m:sub>
                    </m:sSub>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oMath>
                </a14:m>
                <a:endParaRPr lang="en-US" altLang="zh-CN" b="0" i="1" dirty="0">
                  <a:latin typeface="Cambria Math" panose="02040503050406030204" pitchFamily="18" charset="0"/>
                </a:endParaRPr>
              </a:p>
              <a:p>
                <a:pPr lvl="1"/>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b="0" i="1" smtClean="0">
                            <a:latin typeface="Cambria Math" panose="02040503050406030204" pitchFamily="18" charset="0"/>
                          </a:rPr>
                          <m:t>2</m:t>
                        </m:r>
                        <m:r>
                          <a:rPr lang="en-US" altLang="zh-CN" i="1">
                            <a:latin typeface="Cambria Math" panose="02040503050406030204" pitchFamily="18" charset="0"/>
                          </a:rPr>
                          <m:t>,:</m:t>
                        </m:r>
                      </m:sub>
                    </m:sSub>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oMath>
                </a14:m>
                <a:endParaRPr lang="en-US" altLang="zh-CN" i="1" dirty="0">
                  <a:latin typeface="Cambria Math" panose="02040503050406030204" pitchFamily="18" charset="0"/>
                </a:endParaRPr>
              </a:p>
              <a:p>
                <a:pPr lvl="1"/>
                <a14:m>
                  <m:oMath xmlns:m="http://schemas.openxmlformats.org/officeDocument/2006/math">
                    <m:r>
                      <a:rPr lang="en-US" altLang="zh-CN" i="1" smtClean="0">
                        <a:latin typeface="Cambria Math" panose="02040503050406030204" pitchFamily="18" charset="0"/>
                      </a:rPr>
                      <m:t>⋯</m:t>
                    </m:r>
                  </m:oMath>
                </a14:m>
                <a:endParaRPr lang="en-US" altLang="zh-CN" i="1" dirty="0">
                  <a:latin typeface="Cambria Math" panose="02040503050406030204" pitchFamily="18" charset="0"/>
                </a:endParaRPr>
              </a:p>
              <a:p>
                <a:pPr lvl="1"/>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b="0" i="1" smtClean="0">
                            <a:latin typeface="Cambria Math" panose="02040503050406030204" pitchFamily="18" charset="0"/>
                          </a:rPr>
                          <m:t>𝑚</m:t>
                        </m:r>
                        <m:r>
                          <a:rPr lang="en-US" altLang="zh-CN" i="1">
                            <a:latin typeface="Cambria Math" panose="02040503050406030204" pitchFamily="18" charset="0"/>
                          </a:rPr>
                          <m:t>,:</m:t>
                        </m:r>
                      </m:sub>
                    </m:sSub>
                    <m:r>
                      <a:rPr lang="en-US" altLang="zh-CN" b="1"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𝑚</m:t>
                        </m:r>
                      </m:sub>
                    </m:sSub>
                  </m:oMath>
                </a14:m>
                <a:endParaRPr lang="en-US" altLang="zh-CN" dirty="0"/>
              </a:p>
              <a:p>
                <a:r>
                  <a:rPr lang="zh-CN" altLang="en-US" dirty="0"/>
                  <a:t>矩阵逆</a:t>
                </a:r>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𝑛</m:t>
                        </m:r>
                      </m:sub>
                    </m:sSub>
                  </m:oMath>
                </a14:m>
                <a:endParaRPr lang="en-US" altLang="zh-CN" dirty="0"/>
              </a:p>
              <a:p>
                <a:r>
                  <a:rPr lang="zh-CN" altLang="en-US" dirty="0"/>
                  <a:t>用矩阵逆解线性方程组</a:t>
                </a:r>
                <a:endParaRPr lang="en-US" altLang="zh-CN" dirty="0"/>
              </a:p>
              <a:p>
                <a:pPr lvl="1"/>
                <a14:m>
                  <m:oMath xmlns:m="http://schemas.openxmlformats.org/officeDocument/2006/math">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pPr lvl="1"/>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𝑏</m:t>
                    </m:r>
                  </m:oMath>
                </a14:m>
                <a:endParaRPr lang="en-US" altLang="zh-CN" dirty="0"/>
              </a:p>
              <a:p>
                <a:r>
                  <a:rPr lang="zh-CN" altLang="en-US"/>
                  <a:t>不稳定，主要用于理论分析使用</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2" t="-1376" b="-229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6</a:t>
            </a:fld>
            <a:endParaRPr lang="zh-CN" altLang="en-US" dirty="0"/>
          </a:p>
        </p:txBody>
      </p:sp>
    </p:spTree>
    <p:extLst>
      <p:ext uri="{BB962C8B-B14F-4D97-AF65-F5344CB8AC3E}">
        <p14:creationId xmlns:p14="http://schemas.microsoft.com/office/powerpoint/2010/main" val="1027279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牛顿法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假设函数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zh-CN" altLang="en-US" i="1">
                        <a:latin typeface="Cambria Math" panose="02040503050406030204" pitchFamily="18" charset="0"/>
                      </a:rPr>
                      <m:t>的</m:t>
                    </m:r>
                  </m:oMath>
                </a14:m>
                <a:r>
                  <a:rPr lang="zh-CN" altLang="en-US" dirty="0"/>
                  <a:t>二阶泰勒展开</a:t>
                </a:r>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d>
                  </m:oMath>
                </a14:m>
                <a:endParaRPr lang="en-US" altLang="zh-CN" dirty="0"/>
              </a:p>
              <a:p>
                <a:pPr lvl="1"/>
                <a:r>
                  <a:rPr lang="zh-CN" altLang="en-US" dirty="0"/>
                  <a:t>其临界点为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𝑔</m:t>
                    </m:r>
                  </m:oMath>
                </a14:m>
                <a:endParaRPr lang="en-US" altLang="zh-CN" dirty="0"/>
              </a:p>
              <a:p>
                <a:pPr lvl="1"/>
                <a:r>
                  <a:rPr lang="zh-CN" altLang="en-US" dirty="0"/>
                  <a:t>若</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为正定二次函数，牛顿法一次到最优值</a:t>
                </a:r>
                <a:endParaRPr lang="en-US" altLang="zh-CN" dirty="0"/>
              </a:p>
              <a:p>
                <a:pPr lvl="1"/>
                <a:r>
                  <a:rPr lang="zh-CN" altLang="en-US" dirty="0"/>
                  <a:t>若</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局部近似为正定二次，需要多次迭代</a:t>
                </a:r>
                <a:endParaRPr lang="en-US" altLang="zh-CN" dirty="0"/>
              </a:p>
              <a:p>
                <a:r>
                  <a:rPr lang="zh-CN" altLang="en-US" dirty="0"/>
                  <a:t>只有在局部极小值附近才适用</a:t>
                </a:r>
                <a:endParaRPr lang="en-US" altLang="zh-CN" dirty="0"/>
              </a:p>
              <a:p>
                <a:r>
                  <a:rPr lang="zh-CN" altLang="en-US" dirty="0"/>
                  <a:t>一般会限定优化目标函数来满足这些条件</a:t>
                </a:r>
                <a:endParaRPr lang="en-US" altLang="zh-CN" dirty="0"/>
              </a:p>
              <a:p>
                <a:pPr lvl="1"/>
                <a:r>
                  <a:rPr lang="zh-CN" altLang="en-US" dirty="0"/>
                  <a:t>函数满足</a:t>
                </a:r>
                <a:r>
                  <a:rPr lang="en-US" altLang="zh-CN" b="1" dirty="0"/>
                  <a:t>Lipschitz </a:t>
                </a:r>
                <a:r>
                  <a:rPr lang="zh-CN" altLang="en-US" dirty="0"/>
                  <a:t>连续</a:t>
                </a:r>
                <a:r>
                  <a:rPr lang="en-US" altLang="zh-CN" dirty="0"/>
                  <a: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𝐿</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sub>
                        <m:r>
                          <a:rPr lang="en-US" altLang="zh-CN" b="0" i="1" smtClean="0">
                            <a:latin typeface="Cambria Math" panose="02040503050406030204" pitchFamily="18" charset="0"/>
                          </a:rPr>
                          <m:t>2</m:t>
                        </m:r>
                      </m:sub>
                    </m:sSub>
                  </m:oMath>
                </a14:m>
                <a:endParaRPr lang="en-US" altLang="zh-CN" dirty="0"/>
              </a:p>
              <a:p>
                <a:pPr lvl="1"/>
                <a:r>
                  <a:rPr lang="zh-CN" altLang="en-US" dirty="0"/>
                  <a:t>函数导数满足</a:t>
                </a:r>
                <a:r>
                  <a:rPr lang="en-US" altLang="zh-CN" b="1" dirty="0"/>
                  <a:t>Lipschitz </a:t>
                </a:r>
                <a:r>
                  <a:rPr lang="zh-CN" altLang="en-US" dirty="0"/>
                  <a:t>连续</a:t>
                </a:r>
                <a:endParaRPr lang="en-US" altLang="zh-CN" dirty="0"/>
              </a:p>
              <a:p>
                <a:pPr lvl="1"/>
                <a:r>
                  <a:rPr lang="zh-CN" altLang="en-US" dirty="0"/>
                  <a:t>凸函数</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60</a:t>
            </a:fld>
            <a:endParaRPr lang="zh-CN" altLang="en-US" dirty="0"/>
          </a:p>
        </p:txBody>
      </p:sp>
    </p:spTree>
    <p:extLst>
      <p:ext uri="{BB962C8B-B14F-4D97-AF65-F5344CB8AC3E}">
        <p14:creationId xmlns:p14="http://schemas.microsoft.com/office/powerpoint/2010/main" val="3520130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约束优化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𝕊</m:t>
                    </m:r>
                  </m:oMath>
                </a14:m>
                <a:endParaRPr lang="en-US" altLang="zh-CN" dirty="0"/>
              </a:p>
              <a:p>
                <a:pPr lvl="1"/>
                <a14:m>
                  <m:oMath xmlns:m="http://schemas.openxmlformats.org/officeDocument/2006/math">
                    <m:r>
                      <a:rPr lang="en-US" altLang="zh-CN" i="1">
                        <a:latin typeface="Cambria Math" panose="02040503050406030204" pitchFamily="18" charset="0"/>
                      </a:rPr>
                      <m:t>𝕊</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e>
                    </m:d>
                  </m:oMath>
                </a14:m>
                <a:endParaRPr lang="en-US" altLang="zh-CN" dirty="0"/>
              </a:p>
              <a:p>
                <a:r>
                  <a:rPr lang="zh-CN" altLang="en-US" dirty="0"/>
                  <a:t>简单优化策略</a:t>
                </a:r>
                <a:endParaRPr lang="en-US" altLang="zh-CN" dirty="0"/>
              </a:p>
              <a:p>
                <a:pPr lvl="1"/>
                <a:r>
                  <a:rPr lang="zh-CN" altLang="en-US" dirty="0"/>
                  <a:t>梯度下降</a:t>
                </a:r>
                <a:r>
                  <a:rPr lang="en-US" altLang="zh-CN" dirty="0"/>
                  <a:t>+</a:t>
                </a:r>
                <a:r>
                  <a:rPr lang="zh-CN" altLang="en-US" dirty="0"/>
                  <a:t>投影</a:t>
                </a:r>
                <a:endParaRPr lang="en-US" altLang="zh-CN" dirty="0"/>
              </a:p>
              <a:p>
                <a:r>
                  <a:rPr lang="en-US" altLang="zh-CN" dirty="0"/>
                  <a:t>KKT</a:t>
                </a:r>
                <a:r>
                  <a:rPr lang="zh-CN" altLang="en-US" dirty="0"/>
                  <a:t>方法：一种通用解决方案</a:t>
                </a:r>
                <a:endParaRPr lang="en-US" altLang="zh-CN" dirty="0"/>
              </a:p>
              <a:p>
                <a:r>
                  <a:rPr lang="zh-CN" altLang="en-US" dirty="0"/>
                  <a:t>通过等式和不等式定义</a:t>
                </a:r>
                <a14:m>
                  <m:oMath xmlns:m="http://schemas.openxmlformats.org/officeDocument/2006/math">
                    <m:r>
                      <a:rPr lang="en-US" altLang="zh-CN" i="1">
                        <a:latin typeface="Cambria Math" panose="02040503050406030204" pitchFamily="18" charset="0"/>
                      </a:rPr>
                      <m:t>𝕊</m:t>
                    </m:r>
                  </m:oMath>
                </a14:m>
                <a:endParaRPr lang="en-US" altLang="zh-CN" dirty="0"/>
              </a:p>
              <a:p>
                <a:pPr lvl="1"/>
                <a14:m>
                  <m:oMath xmlns:m="http://schemas.openxmlformats.org/officeDocument/2006/math">
                    <m:r>
                      <a:rPr lang="en-US" altLang="zh-CN" b="0" i="1" smtClean="0">
                        <a:latin typeface="Cambria Math" panose="02040503050406030204" pitchFamily="18" charset="0"/>
                      </a:rPr>
                      <m:t>𝕊</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 </m:t>
                        </m:r>
                        <m:r>
                          <a:rPr lang="zh-CN" altLang="en-US" i="1">
                            <a:latin typeface="Cambria Math" panose="02040503050406030204" pitchFamily="18" charset="0"/>
                          </a:rPr>
                          <m:t>且</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sup>
                        </m:sSup>
                        <m:r>
                          <a:rPr lang="en-US" altLang="zh-CN" b="0" i="1" smtClean="0">
                            <a:latin typeface="Cambria Math" panose="02040503050406030204" pitchFamily="18" charset="0"/>
                          </a:rPr>
                          <m:t>≤0 </m:t>
                        </m:r>
                      </m:e>
                    </m:d>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61</a:t>
            </a:fld>
            <a:endParaRPr lang="zh-CN" altLang="en-US" dirty="0"/>
          </a:p>
        </p:txBody>
      </p:sp>
    </p:spTree>
    <p:extLst>
      <p:ext uri="{BB962C8B-B14F-4D97-AF65-F5344CB8AC3E}">
        <p14:creationId xmlns:p14="http://schemas.microsoft.com/office/powerpoint/2010/main" val="1886035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KKT</a:t>
            </a:r>
            <a:r>
              <a:rPr lang="zh-CN" altLang="en-US" dirty="0"/>
              <a:t>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广义拉格朗日函数</a:t>
                </a:r>
                <a:endParaRPr lang="en-US" altLang="zh-CN" dirty="0"/>
              </a:p>
              <a:p>
                <a:pPr lvl="1"/>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𝑗</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nary>
                  </m:oMath>
                </a14:m>
                <a:endParaRPr lang="en-US" altLang="zh-CN" b="0"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𝑖</m:t>
                        </m:r>
                      </m:sub>
                    </m:sSub>
                  </m:oMath>
                </a14:m>
                <a:r>
                  <a:rPr lang="zh-CN" altLang="en-US" b="0"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𝛼</m:t>
                        </m:r>
                      </m:e>
                      <m:sub>
                        <m:r>
                          <a:rPr lang="en-US" altLang="zh-CN" b="0" i="1" dirty="0" smtClean="0">
                            <a:latin typeface="Cambria Math" panose="02040503050406030204" pitchFamily="18" charset="0"/>
                          </a:rPr>
                          <m:t>𝑗</m:t>
                        </m:r>
                      </m:sub>
                    </m:sSub>
                  </m:oMath>
                </a14:m>
                <a:r>
                  <a:rPr lang="zh-CN" altLang="en-US" b="0" dirty="0"/>
                  <a:t>称为拉格朗日乘子</a:t>
                </a:r>
                <a:endParaRPr lang="en-US" altLang="zh-CN" b="0" dirty="0"/>
              </a:p>
              <a:p>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𝑥</m:t>
                            </m:r>
                          </m:lim>
                        </m:limLow>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&gt;0</m:t>
                                </m:r>
                              </m:lim>
                            </m:limLow>
                          </m:fName>
                          <m:e>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e>
                            </m:d>
                          </m:e>
                        </m:func>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𝕊</m:t>
                            </m:r>
                          </m:lim>
                        </m:limLow>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a:p>
              <a:p>
                <a:pPr lvl="1"/>
                <a:r>
                  <a:rPr lang="zh-CN" altLang="en-US" dirty="0"/>
                  <a:t>如果</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𝕊</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𝜆</m:t>
                            </m:r>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&gt;0</m:t>
                            </m:r>
                          </m:lim>
                        </m:limLow>
                      </m:fName>
                      <m:e>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r>
                              <a:rPr lang="en-US" altLang="zh-CN" i="1">
                                <a:latin typeface="Cambria Math" panose="02040503050406030204" pitchFamily="18" charset="0"/>
                              </a:rPr>
                              <m:t>𝛼</m:t>
                            </m:r>
                          </m:e>
                        </m:d>
                      </m:e>
                    </m:func>
                    <m:r>
                      <a:rPr lang="en-US" altLang="zh-CN"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en-US" altLang="zh-CN" dirty="0"/>
              </a:p>
              <a:p>
                <a:pPr lvl="1"/>
                <a:r>
                  <a:rPr lang="zh-CN" altLang="en-US" dirty="0"/>
                  <a:t>否则</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𝜆</m:t>
                            </m:r>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&gt;0</m:t>
                            </m:r>
                          </m:lim>
                        </m:limLow>
                      </m:fName>
                      <m:e>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r>
                              <a:rPr lang="en-US" altLang="zh-CN" i="1">
                                <a:latin typeface="Cambria Math" panose="02040503050406030204" pitchFamily="18" charset="0"/>
                              </a:rPr>
                              <m:t>𝛼</m:t>
                            </m:r>
                          </m:e>
                        </m:d>
                      </m:e>
                    </m:func>
                    <m:r>
                      <a:rPr lang="en-US" altLang="zh-CN" b="0" i="0" smtClean="0">
                        <a:latin typeface="Cambria Math" panose="02040503050406030204" pitchFamily="18" charset="0"/>
                      </a:rPr>
                      <m:t>=</m:t>
                    </m:r>
                    <m:r>
                      <a:rPr lang="en-US" altLang="zh-CN" b="0" i="1" smtClean="0">
                        <a:latin typeface="Cambria Math" panose="02040503050406030204" pitchFamily="18" charset="0"/>
                      </a:rPr>
                      <m:t>∞</m:t>
                    </m:r>
                  </m:oMath>
                </a14:m>
                <a:endParaRPr lang="en-US" altLang="zh-CN" dirty="0"/>
              </a:p>
              <a:p>
                <a:r>
                  <a:rPr lang="zh-CN" altLang="en-US" dirty="0"/>
                  <a:t>有些情况下 </a:t>
                </a:r>
                <a:r>
                  <a:rPr lang="en-US" altLang="zh-CN" dirty="0"/>
                  <a:t>min</a:t>
                </a:r>
                <a:r>
                  <a:rPr lang="zh-CN" altLang="en-US" dirty="0"/>
                  <a:t>和</a:t>
                </a:r>
                <a:r>
                  <a:rPr lang="en-US" altLang="zh-CN" dirty="0"/>
                  <a:t>max</a:t>
                </a:r>
                <a:r>
                  <a:rPr lang="zh-CN" altLang="en-US" dirty="0"/>
                  <a:t>的顺序是可以等价交换</a:t>
                </a:r>
                <a:endParaRPr lang="en-US" altLang="zh-CN" dirty="0"/>
              </a:p>
              <a:p>
                <a:pPr lvl="1"/>
                <a:r>
                  <a:rPr lang="en-US" altLang="zh-CN" dirty="0"/>
                  <a:t>SVM</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62</a:t>
            </a:fld>
            <a:endParaRPr lang="zh-CN" altLang="en-US" dirty="0"/>
          </a:p>
        </p:txBody>
      </p:sp>
    </p:spTree>
    <p:extLst>
      <p:ext uri="{BB962C8B-B14F-4D97-AF65-F5344CB8AC3E}">
        <p14:creationId xmlns:p14="http://schemas.microsoft.com/office/powerpoint/2010/main" val="238456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KKT</a:t>
            </a:r>
            <a:r>
              <a:rPr lang="zh-CN" altLang="en-US" dirty="0"/>
              <a:t>方法的最优解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latin typeface="Cambria Math" panose="02040503050406030204" pitchFamily="18" charset="0"/>
                  </a:rPr>
                  <a:t>广义拉格朗日函数梯度为</a:t>
                </a:r>
                <a:r>
                  <a:rPr lang="en-US" altLang="zh-CN" dirty="0">
                    <a:latin typeface="Cambria Math" panose="02040503050406030204" pitchFamily="18" charset="0"/>
                  </a:rPr>
                  <a:t>0</a:t>
                </a:r>
              </a:p>
              <a:p>
                <a:r>
                  <a:rPr lang="zh-CN" altLang="en-US" b="0" dirty="0">
                    <a:latin typeface="Cambria Math" panose="02040503050406030204" pitchFamily="18" charset="0"/>
                  </a:rPr>
                  <a:t>所有</a:t>
                </a:r>
                <a:r>
                  <a:rPr lang="en-US" altLang="zh-CN" b="0" dirty="0">
                    <a:latin typeface="Cambria Math" panose="02040503050406030204" pitchFamily="18" charset="0"/>
                  </a:rPr>
                  <a:t>x</a:t>
                </a:r>
                <a:r>
                  <a:rPr lang="zh-CN" altLang="en-US" b="0" dirty="0">
                    <a:latin typeface="Cambria Math" panose="02040503050406030204" pitchFamily="18" charset="0"/>
                  </a:rPr>
                  <a:t>和乘子满足的约束满足</a:t>
                </a:r>
                <a:endParaRPr lang="en-US" altLang="zh-CN" b="0" dirty="0">
                  <a:latin typeface="Cambria Math" panose="02040503050406030204" pitchFamily="18" charset="0"/>
                </a:endParaRPr>
              </a:p>
              <a:p>
                <a:r>
                  <a:rPr lang="zh-CN" altLang="en-US" dirty="0">
                    <a:latin typeface="Cambria Math" panose="02040503050406030204" pitchFamily="18" charset="0"/>
                  </a:rPr>
                  <a:t>不等式约束的互补松弛性：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0" smtClean="0">
                        <a:latin typeface="Cambria Math" panose="02040503050406030204" pitchFamily="18" charset="0"/>
                      </a:rPr>
                      <m:t> </m:t>
                    </m:r>
                  </m:oMath>
                </a14:m>
                <a:r>
                  <a:rPr lang="zh-CN" altLang="en-US" dirty="0"/>
                  <a:t>满足</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17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63</a:t>
            </a:fld>
            <a:endParaRPr lang="zh-CN" altLang="en-US" dirty="0"/>
          </a:p>
        </p:txBody>
      </p:sp>
    </p:spTree>
    <p:extLst>
      <p:ext uri="{BB962C8B-B14F-4D97-AF65-F5344CB8AC3E}">
        <p14:creationId xmlns:p14="http://schemas.microsoft.com/office/powerpoint/2010/main" val="1129107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线性最小二乘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a14:m>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0" smtClean="0">
                            <a:latin typeface="Cambria Math" panose="02040503050406030204" pitchFamily="18" charset="0"/>
                          </a:rPr>
                          <m:t>𝛻</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𝑏</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64</a:t>
            </a:fld>
            <a:endParaRPr lang="zh-CN" altLang="en-US" dirty="0"/>
          </a:p>
        </p:txBody>
      </p:sp>
      <p:pic>
        <p:nvPicPr>
          <p:cNvPr id="5" name="图片 4"/>
          <p:cNvPicPr>
            <a:picLocks noChangeAspect="1"/>
          </p:cNvPicPr>
          <p:nvPr/>
        </p:nvPicPr>
        <p:blipFill>
          <a:blip r:embed="rId3"/>
          <a:stretch>
            <a:fillRect/>
          </a:stretch>
        </p:blipFill>
        <p:spPr>
          <a:xfrm>
            <a:off x="1871135" y="3348518"/>
            <a:ext cx="6913726" cy="2645882"/>
          </a:xfrm>
          <a:prstGeom prst="rect">
            <a:avLst/>
          </a:prstGeom>
        </p:spPr>
      </p:pic>
    </p:spTree>
    <p:extLst>
      <p:ext uri="{BB962C8B-B14F-4D97-AF65-F5344CB8AC3E}">
        <p14:creationId xmlns:p14="http://schemas.microsoft.com/office/powerpoint/2010/main" val="3111646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线性最小二乘（约束）</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𝑏</m:t>
                            </m:r>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𝕊</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𝐴𝑥</m:t>
                            </m:r>
                            <m:r>
                              <a:rPr lang="en-US" altLang="zh-CN" i="1">
                                <a:latin typeface="Cambria Math" panose="02040503050406030204" pitchFamily="18" charset="0"/>
                              </a:rPr>
                              <m:t>−</m:t>
                            </m:r>
                            <m:r>
                              <a:rPr lang="en-US" altLang="zh-CN" i="1">
                                <a:latin typeface="Cambria Math" panose="02040503050406030204" pitchFamily="18" charset="0"/>
                              </a:rPr>
                              <m:t>𝑏</m:t>
                            </m:r>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𝜆</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oMath>
                </a14:m>
                <a:endParaRPr lang="en-US" altLang="zh-CN" dirty="0"/>
              </a:p>
              <a:p>
                <a:r>
                  <a:rPr lang="zh-CN" altLang="en-US" dirty="0"/>
                  <a:t>原问题转化为</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m:rPr>
                                <m:sty m:val="p"/>
                              </m:rPr>
                              <a:rPr lang="en-US" altLang="zh-CN" b="0" i="0" smtClean="0">
                                <a:latin typeface="Cambria Math" panose="02040503050406030204" pitchFamily="18" charset="0"/>
                              </a:rPr>
                              <m:t>x</m:t>
                            </m:r>
                          </m:lim>
                        </m:limLow>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𝜆</m:t>
                                </m:r>
                              </m:lim>
                            </m:limLow>
                          </m:fName>
                          <m:e>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e>
                        </m:func>
                      </m:e>
                    </m:func>
                  </m:oMath>
                </a14:m>
                <a:endParaRPr lang="en-US" altLang="zh-CN" dirty="0"/>
              </a:p>
              <a:p>
                <a:r>
                  <a:rPr lang="zh-CN" altLang="en-US" dirty="0"/>
                  <a:t>如果</a:t>
                </a:r>
                <a:r>
                  <a:rPr lang="en-US" altLang="zh-CN" dirty="0"/>
                  <a:t>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𝕊</m:t>
                    </m:r>
                  </m:oMath>
                </a14:m>
                <a:r>
                  <a:rPr lang="en-US" altLang="zh-CN" dirty="0"/>
                  <a:t>, </a:t>
                </a:r>
                <a14:m>
                  <m:oMath xmlns:m="http://schemas.openxmlformats.org/officeDocument/2006/math">
                    <m:r>
                      <a:rPr lang="en-US" altLang="zh-CN" b="0" i="1" smtClean="0">
                        <a:latin typeface="Cambria Math" panose="02040503050406030204" pitchFamily="18" charset="0"/>
                      </a:rPr>
                      <m:t>𝑥</m:t>
                    </m:r>
                  </m:oMath>
                </a14:m>
                <a:r>
                  <a:rPr lang="zh-CN" altLang="en-US" dirty="0"/>
                  <a:t>为该问题的解</a:t>
                </a:r>
                <a:endParaRPr lang="en-US" altLang="zh-CN" dirty="0"/>
              </a:p>
              <a:p>
                <a:r>
                  <a:rPr lang="zh-CN" altLang="en-US" dirty="0"/>
                  <a:t>否则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𝐴</m:t>
                            </m:r>
                            <m:r>
                              <a:rPr lang="en-US" altLang="zh-CN" b="0" i="1" smtClean="0">
                                <a:latin typeface="Cambria Math" panose="02040503050406030204" pitchFamily="18" charset="0"/>
                              </a:rPr>
                              <m:t>+2</m:t>
                            </m:r>
                            <m:r>
                              <a:rPr lang="en-US" altLang="zh-CN" b="0" i="1" smtClean="0">
                                <a:latin typeface="Cambria Math" panose="02040503050406030204" pitchFamily="18" charset="0"/>
                              </a:rPr>
                              <m:t>𝜆</m:t>
                            </m:r>
                          </m:e>
                        </m:d>
                      </m:e>
                      <m:sup>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𝑏</m:t>
                    </m:r>
                  </m:oMath>
                </a14:m>
                <a:endParaRPr lang="en-US" altLang="zh-CN" dirty="0"/>
              </a:p>
              <a:p>
                <a:pPr lvl="1"/>
                <a14:m>
                  <m:oMath xmlns:m="http://schemas.openxmlformats.org/officeDocument/2006/math">
                    <m:r>
                      <a:rPr lang="en-US" altLang="zh-CN" b="0" i="1" smtClean="0">
                        <a:latin typeface="Cambria Math" panose="02040503050406030204" pitchFamily="18" charset="0"/>
                      </a:rPr>
                      <m:t>𝜆</m:t>
                    </m:r>
                  </m:oMath>
                </a14:m>
                <a:r>
                  <a:rPr lang="zh-CN" altLang="en-US" dirty="0"/>
                  <a:t>需要使得满足</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𝕊</m:t>
                    </m:r>
                  </m:oMath>
                </a14:m>
                <a:r>
                  <a:rPr lang="zh-CN" altLang="en-US" dirty="0"/>
                  <a:t>， 可以通过关于</a:t>
                </a:r>
                <a14:m>
                  <m:oMath xmlns:m="http://schemas.openxmlformats.org/officeDocument/2006/math">
                    <m:r>
                      <a:rPr lang="en-US" altLang="zh-CN" b="0" i="1" smtClean="0">
                        <a:latin typeface="Cambria Math" panose="02040503050406030204" pitchFamily="18" charset="0"/>
                      </a:rPr>
                      <m:t>𝜆</m:t>
                    </m:r>
                  </m:oMath>
                </a14:m>
                <a:r>
                  <a:rPr lang="zh-CN" altLang="en-US" dirty="0"/>
                  <a:t>的梯度上升来找到该值</a:t>
                </a:r>
                <a:endParaRPr lang="en-US" altLang="zh-CN" dirty="0"/>
              </a:p>
              <a:p>
                <a:pPr lvl="1"/>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num>
                      <m:den>
                        <m:r>
                          <a:rPr lang="en-US" altLang="zh-CN" b="0" i="1" smtClean="0">
                            <a:latin typeface="Cambria Math" panose="02040503050406030204" pitchFamily="18" charset="0"/>
                          </a:rPr>
                          <m:t>𝜕𝜆</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−1&gt;0</m:t>
                    </m:r>
                  </m:oMath>
                </a14:m>
                <a:endParaRPr lang="en-US" altLang="zh-CN" dirty="0"/>
              </a:p>
              <a:p>
                <a:pPr lvl="1"/>
                <a:r>
                  <a:rPr lang="zh-CN" altLang="en-US" dirty="0"/>
                  <a:t>为了增大</a:t>
                </a:r>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e>
                    </m:d>
                  </m:oMath>
                </a14:m>
                <a:r>
                  <a:rPr lang="en-US" altLang="zh-CN" dirty="0"/>
                  <a:t>, </a:t>
                </a:r>
                <a:r>
                  <a:rPr lang="zh-CN" altLang="en-US" dirty="0"/>
                  <a:t> 需增加</a:t>
                </a:r>
                <a14:m>
                  <m:oMath xmlns:m="http://schemas.openxmlformats.org/officeDocument/2006/math">
                    <m:r>
                      <a:rPr lang="en-US" altLang="zh-CN" b="0" i="1" smtClean="0">
                        <a:latin typeface="Cambria Math" panose="02040503050406030204" pitchFamily="18" charset="0"/>
                      </a:rPr>
                      <m:t>𝜆</m:t>
                    </m:r>
                  </m:oMath>
                </a14:m>
                <a:endParaRPr lang="en-US" altLang="zh-CN" b="0" dirty="0"/>
              </a:p>
              <a:p>
                <a:pPr lvl="1"/>
                <a:r>
                  <a:rPr lang="zh-CN" altLang="en-US" dirty="0"/>
                  <a:t>依据</a:t>
                </a:r>
                <a:r>
                  <a:rPr lang="en-US" altLang="zh-CN" dirty="0"/>
                  <a:t>KKT</a:t>
                </a:r>
                <a:r>
                  <a:rPr lang="zh-CN" altLang="en-US" dirty="0"/>
                  <a:t>条件， 最优的</a:t>
                </a:r>
                <a14:m>
                  <m:oMath xmlns:m="http://schemas.openxmlformats.org/officeDocument/2006/math">
                    <m:r>
                      <a:rPr lang="en-US" altLang="zh-CN" b="0" i="1" smtClean="0">
                        <a:latin typeface="Cambria Math" panose="02040503050406030204" pitchFamily="18" charset="0"/>
                      </a:rPr>
                      <m:t>𝜆</m:t>
                    </m:r>
                  </m:oMath>
                </a14:m>
                <a:r>
                  <a:rPr lang="zh-CN" altLang="en-US" dirty="0"/>
                  <a:t>使得</a:t>
                </a:r>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=1</m:t>
                    </m:r>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65</a:t>
            </a:fld>
            <a:endParaRPr lang="zh-CN" altLang="en-US" dirty="0"/>
          </a:p>
        </p:txBody>
      </p:sp>
    </p:spTree>
    <p:extLst>
      <p:ext uri="{BB962C8B-B14F-4D97-AF65-F5344CB8AC3E}">
        <p14:creationId xmlns:p14="http://schemas.microsoft.com/office/powerpoint/2010/main" val="2884782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D7BC5A3-D355-4C8D-AD2C-5AC2CB0B116D}" type="slidenum">
              <a:rPr lang="zh-CN" altLang="en-US" smtClean="0"/>
              <a:t>66</a:t>
            </a:fld>
            <a:endParaRPr lang="zh-CN" altLang="en-US"/>
          </a:p>
        </p:txBody>
      </p:sp>
      <p:grpSp>
        <p:nvGrpSpPr>
          <p:cNvPr id="4" name="组合 1"/>
          <p:cNvGrpSpPr/>
          <p:nvPr/>
        </p:nvGrpSpPr>
        <p:grpSpPr>
          <a:xfrm>
            <a:off x="-399837" y="1413768"/>
            <a:ext cx="5227003" cy="4042367"/>
            <a:chOff x="3204345" y="1148987"/>
            <a:chExt cx="5227003" cy="4042367"/>
          </a:xfrm>
        </p:grpSpPr>
        <p:grpSp>
          <p:nvGrpSpPr>
            <p:cNvPr id="5" name="组合 2"/>
            <p:cNvGrpSpPr/>
            <p:nvPr/>
          </p:nvGrpSpPr>
          <p:grpSpPr>
            <a:xfrm>
              <a:off x="3941860" y="1686047"/>
              <a:ext cx="3240000" cy="3240000"/>
              <a:chOff x="4458000" y="1715032"/>
              <a:chExt cx="3240000" cy="3240000"/>
            </a:xfrm>
          </p:grpSpPr>
          <p:sp>
            <p:nvSpPr>
              <p:cNvPr id="78" name="椭圆 75"/>
              <p:cNvSpPr/>
              <p:nvPr userDrawn="1"/>
            </p:nvSpPr>
            <p:spPr>
              <a:xfrm>
                <a:off x="4530000" y="1787032"/>
                <a:ext cx="3096000" cy="3096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6"/>
              <p:cNvSpPr/>
              <p:nvPr userDrawn="1"/>
            </p:nvSpPr>
            <p:spPr>
              <a:xfrm>
                <a:off x="4494000" y="1751032"/>
                <a:ext cx="3168000" cy="3168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7"/>
              <p:cNvSpPr/>
              <p:nvPr userDrawn="1"/>
            </p:nvSpPr>
            <p:spPr>
              <a:xfrm>
                <a:off x="4458000" y="1715032"/>
                <a:ext cx="3240000" cy="32400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3"/>
            <p:cNvGrpSpPr/>
            <p:nvPr/>
          </p:nvGrpSpPr>
          <p:grpSpPr>
            <a:xfrm>
              <a:off x="5422292" y="2072905"/>
              <a:ext cx="279136" cy="279136"/>
              <a:chOff x="6915602" y="1431728"/>
              <a:chExt cx="301944" cy="301944"/>
            </a:xfrm>
          </p:grpSpPr>
          <p:sp>
            <p:nvSpPr>
              <p:cNvPr id="76" name="椭圆 7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椭圆 7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7" name="直接连接符 4"/>
            <p:cNvCxnSpPr/>
            <p:nvPr/>
          </p:nvCxnSpPr>
          <p:spPr>
            <a:xfrm flipV="1">
              <a:off x="3204345" y="3489380"/>
              <a:ext cx="4767309"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8" name="组合 5"/>
            <p:cNvGrpSpPr/>
            <p:nvPr/>
          </p:nvGrpSpPr>
          <p:grpSpPr>
            <a:xfrm>
              <a:off x="5422292" y="4260054"/>
              <a:ext cx="279136" cy="279136"/>
              <a:chOff x="6915602" y="1431728"/>
              <a:chExt cx="301944" cy="301944"/>
            </a:xfrm>
          </p:grpSpPr>
          <p:sp>
            <p:nvSpPr>
              <p:cNvPr id="74" name="椭圆 71"/>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2"/>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6"/>
            <p:cNvGrpSpPr/>
            <p:nvPr/>
          </p:nvGrpSpPr>
          <p:grpSpPr>
            <a:xfrm>
              <a:off x="4612292" y="2545470"/>
              <a:ext cx="279136" cy="279136"/>
              <a:chOff x="6915602" y="1431728"/>
              <a:chExt cx="301944" cy="301944"/>
            </a:xfrm>
          </p:grpSpPr>
          <p:sp>
            <p:nvSpPr>
              <p:cNvPr id="72" name="椭圆 69"/>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0"/>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7"/>
            <p:cNvGrpSpPr/>
            <p:nvPr/>
          </p:nvGrpSpPr>
          <p:grpSpPr>
            <a:xfrm>
              <a:off x="4612292" y="3787489"/>
              <a:ext cx="279136" cy="279136"/>
              <a:chOff x="6915602" y="1431728"/>
              <a:chExt cx="301944" cy="301944"/>
            </a:xfrm>
          </p:grpSpPr>
          <p:sp>
            <p:nvSpPr>
              <p:cNvPr id="70" name="椭圆 67"/>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68"/>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8"/>
            <p:cNvGrpSpPr/>
            <p:nvPr/>
          </p:nvGrpSpPr>
          <p:grpSpPr>
            <a:xfrm>
              <a:off x="6236828" y="2545470"/>
              <a:ext cx="279136" cy="279136"/>
              <a:chOff x="6915602" y="1431728"/>
              <a:chExt cx="301944" cy="301944"/>
            </a:xfrm>
          </p:grpSpPr>
          <p:sp>
            <p:nvSpPr>
              <p:cNvPr id="68" name="椭圆 65"/>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6"/>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9"/>
            <p:cNvGrpSpPr/>
            <p:nvPr/>
          </p:nvGrpSpPr>
          <p:grpSpPr>
            <a:xfrm>
              <a:off x="6236828" y="3787489"/>
              <a:ext cx="279136" cy="279136"/>
              <a:chOff x="6915602" y="1431728"/>
              <a:chExt cx="301944" cy="301944"/>
            </a:xfrm>
          </p:grpSpPr>
          <p:sp>
            <p:nvSpPr>
              <p:cNvPr id="66" name="椭圆 63"/>
              <p:cNvSpPr/>
              <p:nvPr/>
            </p:nvSpPr>
            <p:spPr>
              <a:xfrm>
                <a:off x="6915602" y="1431728"/>
                <a:ext cx="301944" cy="301944"/>
              </a:xfrm>
              <a:prstGeom prst="ellipse">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椭圆 64"/>
              <p:cNvSpPr/>
              <p:nvPr/>
            </p:nvSpPr>
            <p:spPr>
              <a:xfrm rot="1905853">
                <a:off x="6967540" y="1483666"/>
                <a:ext cx="198069" cy="198069"/>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0"/>
            <p:cNvGrpSpPr/>
            <p:nvPr/>
          </p:nvGrpSpPr>
          <p:grpSpPr>
            <a:xfrm>
              <a:off x="3779520" y="1629602"/>
              <a:ext cx="3616960" cy="3561752"/>
              <a:chOff x="3779520" y="1629602"/>
              <a:chExt cx="3616960" cy="3561752"/>
            </a:xfrm>
          </p:grpSpPr>
          <p:cxnSp>
            <p:nvCxnSpPr>
              <p:cNvPr id="64" name="直接连接符 61"/>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5" name="直接连接符 62"/>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4" name="组合 11"/>
            <p:cNvGrpSpPr/>
            <p:nvPr/>
          </p:nvGrpSpPr>
          <p:grpSpPr>
            <a:xfrm rot="16200000">
              <a:off x="3861896" y="1506940"/>
              <a:ext cx="3616960" cy="3561752"/>
              <a:chOff x="3779520" y="1629602"/>
              <a:chExt cx="3616960" cy="3561752"/>
            </a:xfrm>
          </p:grpSpPr>
          <p:cxnSp>
            <p:nvCxnSpPr>
              <p:cNvPr id="62" name="直接连接符 59"/>
              <p:cNvCxnSpPr/>
              <p:nvPr userDrawn="1"/>
            </p:nvCxnSpPr>
            <p:spPr>
              <a:xfrm>
                <a:off x="3779520" y="2394956"/>
                <a:ext cx="3616960" cy="1840976"/>
              </a:xfrm>
              <a:prstGeom prst="line">
                <a:avLst/>
              </a:prstGeom>
              <a:ln w="9525" cap="rnd">
                <a:gradFill>
                  <a:gsLst>
                    <a:gs pos="27000">
                      <a:schemeClr val="accent1">
                        <a:lumMod val="5000"/>
                        <a:lumOff val="95000"/>
                        <a:alpha val="33000"/>
                      </a:schemeClr>
                    </a:gs>
                    <a:gs pos="54000">
                      <a:schemeClr val="bg1"/>
                    </a:gs>
                    <a:gs pos="7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63" name="直接连接符 60"/>
              <p:cNvCxnSpPr/>
              <p:nvPr userDrawn="1"/>
            </p:nvCxnSpPr>
            <p:spPr>
              <a:xfrm>
                <a:off x="4612292" y="1629602"/>
                <a:ext cx="2032348" cy="3561752"/>
              </a:xfrm>
              <a:prstGeom prst="line">
                <a:avLst/>
              </a:prstGeom>
              <a:ln w="9525" cap="rnd">
                <a:gradFill>
                  <a:gsLst>
                    <a:gs pos="26000">
                      <a:schemeClr val="accent1">
                        <a:lumMod val="5000"/>
                        <a:lumOff val="95000"/>
                        <a:alpha val="33000"/>
                      </a:schemeClr>
                    </a:gs>
                    <a:gs pos="54000">
                      <a:schemeClr val="bg1"/>
                    </a:gs>
                    <a:gs pos="79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5" name="组合 12"/>
            <p:cNvGrpSpPr/>
            <p:nvPr/>
          </p:nvGrpSpPr>
          <p:grpSpPr>
            <a:xfrm>
              <a:off x="6397877" y="1380037"/>
              <a:ext cx="2033471" cy="2033471"/>
              <a:chOff x="8272465" y="1479335"/>
              <a:chExt cx="1613197" cy="1613197"/>
            </a:xfrm>
          </p:grpSpPr>
          <p:grpSp>
            <p:nvGrpSpPr>
              <p:cNvPr id="39" name="组合 36"/>
              <p:cNvGrpSpPr/>
              <p:nvPr userDrawn="1"/>
            </p:nvGrpSpPr>
            <p:grpSpPr>
              <a:xfrm>
                <a:off x="8272465" y="1479335"/>
                <a:ext cx="1613197" cy="1613197"/>
                <a:chOff x="4458000" y="1715032"/>
                <a:chExt cx="3240000" cy="3240000"/>
              </a:xfrm>
            </p:grpSpPr>
            <p:sp>
              <p:nvSpPr>
                <p:cNvPr id="59" name="椭圆 56"/>
                <p:cNvSpPr/>
                <p:nvPr userDrawn="1"/>
              </p:nvSpPr>
              <p:spPr>
                <a:xfrm>
                  <a:off x="4530000" y="1787032"/>
                  <a:ext cx="3096000" cy="3096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7"/>
                <p:cNvSpPr/>
                <p:nvPr userDrawn="1"/>
              </p:nvSpPr>
              <p:spPr>
                <a:xfrm>
                  <a:off x="4494000" y="1751032"/>
                  <a:ext cx="3168000" cy="3168000"/>
                </a:xfrm>
                <a:prstGeom prst="ellipse">
                  <a:avLst/>
                </a:prstGeom>
                <a:noFill/>
                <a:ln w="95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58"/>
                <p:cNvSpPr/>
                <p:nvPr userDrawn="1"/>
              </p:nvSpPr>
              <p:spPr>
                <a:xfrm>
                  <a:off x="4458000" y="1715032"/>
                  <a:ext cx="3240000" cy="3240000"/>
                </a:xfrm>
                <a:prstGeom prst="ellipse">
                  <a:avLst/>
                </a:prstGeom>
                <a:noFill/>
                <a:ln w="952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7"/>
              <p:cNvGrpSpPr/>
              <p:nvPr userDrawn="1"/>
            </p:nvGrpSpPr>
            <p:grpSpPr>
              <a:xfrm>
                <a:off x="8586067" y="1720236"/>
                <a:ext cx="985998" cy="1093816"/>
                <a:chOff x="8582069" y="1755978"/>
                <a:chExt cx="985998" cy="1093816"/>
              </a:xfrm>
            </p:grpSpPr>
            <p:grpSp>
              <p:nvGrpSpPr>
                <p:cNvPr id="41" name="组合 38"/>
                <p:cNvGrpSpPr/>
                <p:nvPr userDrawn="1"/>
              </p:nvGrpSpPr>
              <p:grpSpPr>
                <a:xfrm>
                  <a:off x="8998754" y="1755978"/>
                  <a:ext cx="192184" cy="192184"/>
                  <a:chOff x="8860143" y="2545060"/>
                  <a:chExt cx="139804" cy="139804"/>
                </a:xfrm>
              </p:grpSpPr>
              <p:sp>
                <p:nvSpPr>
                  <p:cNvPr id="57" name="椭圆 5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椭圆 5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39"/>
                <p:cNvGrpSpPr/>
                <p:nvPr userDrawn="1"/>
              </p:nvGrpSpPr>
              <p:grpSpPr>
                <a:xfrm>
                  <a:off x="8582069" y="2049911"/>
                  <a:ext cx="192184" cy="192184"/>
                  <a:chOff x="8860143" y="2545060"/>
                  <a:chExt cx="139804" cy="139804"/>
                </a:xfrm>
              </p:grpSpPr>
              <p:sp>
                <p:nvSpPr>
                  <p:cNvPr id="55" name="椭圆 52"/>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3"/>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 name="组合 40"/>
                <p:cNvGrpSpPr/>
                <p:nvPr userDrawn="1"/>
              </p:nvGrpSpPr>
              <p:grpSpPr>
                <a:xfrm>
                  <a:off x="8582069" y="2441991"/>
                  <a:ext cx="192184" cy="192184"/>
                  <a:chOff x="8860143" y="2545060"/>
                  <a:chExt cx="139804" cy="139804"/>
                </a:xfrm>
              </p:grpSpPr>
              <p:sp>
                <p:nvSpPr>
                  <p:cNvPr id="53" name="椭圆 50"/>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1"/>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1"/>
                <p:cNvGrpSpPr/>
                <p:nvPr userDrawn="1"/>
              </p:nvGrpSpPr>
              <p:grpSpPr>
                <a:xfrm>
                  <a:off x="9021276" y="2652765"/>
                  <a:ext cx="197029" cy="197029"/>
                  <a:chOff x="8858380" y="2543297"/>
                  <a:chExt cx="143329" cy="143329"/>
                </a:xfrm>
              </p:grpSpPr>
              <p:sp>
                <p:nvSpPr>
                  <p:cNvPr id="51" name="椭圆 48"/>
                  <p:cNvSpPr/>
                  <p:nvPr/>
                </p:nvSpPr>
                <p:spPr>
                  <a:xfrm>
                    <a:off x="8858380" y="2543297"/>
                    <a:ext cx="143329" cy="143329"/>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49"/>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42"/>
                <p:cNvGrpSpPr/>
                <p:nvPr userDrawn="1"/>
              </p:nvGrpSpPr>
              <p:grpSpPr>
                <a:xfrm>
                  <a:off x="9375883" y="2049911"/>
                  <a:ext cx="192184" cy="192184"/>
                  <a:chOff x="8860143" y="2545060"/>
                  <a:chExt cx="139804" cy="139804"/>
                </a:xfrm>
              </p:grpSpPr>
              <p:sp>
                <p:nvSpPr>
                  <p:cNvPr id="49" name="椭圆 46"/>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7"/>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3"/>
                <p:cNvGrpSpPr/>
                <p:nvPr userDrawn="1"/>
              </p:nvGrpSpPr>
              <p:grpSpPr>
                <a:xfrm>
                  <a:off x="9375883" y="2414592"/>
                  <a:ext cx="192184" cy="192184"/>
                  <a:chOff x="8860143" y="2545060"/>
                  <a:chExt cx="139804" cy="139804"/>
                </a:xfrm>
              </p:grpSpPr>
              <p:sp>
                <p:nvSpPr>
                  <p:cNvPr id="47" name="椭圆 44"/>
                  <p:cNvSpPr/>
                  <p:nvPr/>
                </p:nvSpPr>
                <p:spPr>
                  <a:xfrm>
                    <a:off x="8860143" y="2545060"/>
                    <a:ext cx="139804" cy="139804"/>
                  </a:xfrm>
                  <a:prstGeom prst="ellipse">
                    <a:avLst/>
                  </a:prstGeom>
                  <a:noFill/>
                  <a:ln w="6350">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5"/>
                  <p:cNvSpPr/>
                  <p:nvPr/>
                </p:nvSpPr>
                <p:spPr>
                  <a:xfrm rot="1905853">
                    <a:off x="8871775" y="2556692"/>
                    <a:ext cx="116539" cy="116539"/>
                  </a:xfrm>
                  <a:prstGeom prst="ellipse">
                    <a:avLst/>
                  </a:prstGeom>
                  <a:noFill/>
                  <a:ln w="6350">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grpSp>
          <p:nvGrpSpPr>
            <p:cNvPr id="16" name="组合 13"/>
            <p:cNvGrpSpPr/>
            <p:nvPr/>
          </p:nvGrpSpPr>
          <p:grpSpPr>
            <a:xfrm>
              <a:off x="3290189" y="1148987"/>
              <a:ext cx="1209969" cy="1209969"/>
              <a:chOff x="3290189" y="1148987"/>
              <a:chExt cx="1209969" cy="1209969"/>
            </a:xfrm>
          </p:grpSpPr>
          <p:grpSp>
            <p:nvGrpSpPr>
              <p:cNvPr id="17" name="组合 14"/>
              <p:cNvGrpSpPr/>
              <p:nvPr userDrawn="1"/>
            </p:nvGrpSpPr>
            <p:grpSpPr>
              <a:xfrm>
                <a:off x="3290189" y="1148987"/>
                <a:ext cx="1209969" cy="1209969"/>
                <a:chOff x="4458000" y="1715032"/>
                <a:chExt cx="3240000" cy="3240000"/>
              </a:xfrm>
            </p:grpSpPr>
            <p:sp>
              <p:nvSpPr>
                <p:cNvPr id="36" name="椭圆 33"/>
                <p:cNvSpPr/>
                <p:nvPr userDrawn="1"/>
              </p:nvSpPr>
              <p:spPr>
                <a:xfrm>
                  <a:off x="4530000" y="1787032"/>
                  <a:ext cx="3096000" cy="3096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4"/>
                <p:cNvSpPr/>
                <p:nvPr userDrawn="1"/>
              </p:nvSpPr>
              <p:spPr>
                <a:xfrm>
                  <a:off x="4494000" y="1751032"/>
                  <a:ext cx="3168000" cy="3168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5"/>
                <p:cNvSpPr/>
                <p:nvPr userDrawn="1"/>
              </p:nvSpPr>
              <p:spPr>
                <a:xfrm>
                  <a:off x="4458000" y="1715032"/>
                  <a:ext cx="3240000" cy="3240000"/>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 name="组合 15"/>
              <p:cNvGrpSpPr/>
              <p:nvPr userDrawn="1"/>
            </p:nvGrpSpPr>
            <p:grpSpPr>
              <a:xfrm>
                <a:off x="3838358" y="1330096"/>
                <a:ext cx="143299" cy="143299"/>
                <a:chOff x="8860553" y="2545471"/>
                <a:chExt cx="138982" cy="138982"/>
              </a:xfrm>
            </p:grpSpPr>
            <p:sp>
              <p:nvSpPr>
                <p:cNvPr id="34" name="椭圆 31"/>
                <p:cNvSpPr/>
                <p:nvPr/>
              </p:nvSpPr>
              <p:spPr>
                <a:xfrm>
                  <a:off x="8860553" y="2545471"/>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6"/>
              <p:cNvGrpSpPr/>
              <p:nvPr userDrawn="1"/>
            </p:nvGrpSpPr>
            <p:grpSpPr>
              <a:xfrm>
                <a:off x="3525826" y="1550558"/>
                <a:ext cx="143299" cy="143299"/>
                <a:chOff x="8860553" y="2545470"/>
                <a:chExt cx="138982" cy="138982"/>
              </a:xfrm>
            </p:grpSpPr>
            <p:sp>
              <p:nvSpPr>
                <p:cNvPr id="32" name="椭圆 29"/>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0"/>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7"/>
              <p:cNvGrpSpPr/>
              <p:nvPr userDrawn="1"/>
            </p:nvGrpSpPr>
            <p:grpSpPr>
              <a:xfrm>
                <a:off x="3525826" y="1844636"/>
                <a:ext cx="143299" cy="143299"/>
                <a:chOff x="8860553" y="2545470"/>
                <a:chExt cx="138982" cy="138982"/>
              </a:xfrm>
            </p:grpSpPr>
            <p:sp>
              <p:nvSpPr>
                <p:cNvPr id="30" name="椭圆 27"/>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28"/>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18"/>
              <p:cNvGrpSpPr/>
              <p:nvPr userDrawn="1"/>
            </p:nvGrpSpPr>
            <p:grpSpPr>
              <a:xfrm>
                <a:off x="3846365" y="2008020"/>
                <a:ext cx="143299" cy="143299"/>
                <a:chOff x="8850141" y="2548833"/>
                <a:chExt cx="138982" cy="138982"/>
              </a:xfrm>
            </p:grpSpPr>
            <p:sp>
              <p:nvSpPr>
                <p:cNvPr id="28" name="椭圆 25"/>
                <p:cNvSpPr/>
                <p:nvPr/>
              </p:nvSpPr>
              <p:spPr>
                <a:xfrm>
                  <a:off x="8850141" y="2548833"/>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6"/>
                <p:cNvSpPr/>
                <p:nvPr/>
              </p:nvSpPr>
              <p:spPr>
                <a:xfrm rot="1905853">
                  <a:off x="8883632" y="2582324"/>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19"/>
              <p:cNvGrpSpPr/>
              <p:nvPr userDrawn="1"/>
            </p:nvGrpSpPr>
            <p:grpSpPr>
              <a:xfrm>
                <a:off x="4121221" y="1550558"/>
                <a:ext cx="143299" cy="143299"/>
                <a:chOff x="8860553" y="2545470"/>
                <a:chExt cx="138982" cy="138982"/>
              </a:xfrm>
            </p:grpSpPr>
            <p:sp>
              <p:nvSpPr>
                <p:cNvPr id="26" name="椭圆 23"/>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4"/>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0"/>
              <p:cNvGrpSpPr/>
              <p:nvPr userDrawn="1"/>
            </p:nvGrpSpPr>
            <p:grpSpPr>
              <a:xfrm>
                <a:off x="4121221" y="1824085"/>
                <a:ext cx="143299" cy="143299"/>
                <a:chOff x="8860553" y="2545470"/>
                <a:chExt cx="138982" cy="138982"/>
              </a:xfrm>
            </p:grpSpPr>
            <p:sp>
              <p:nvSpPr>
                <p:cNvPr id="24" name="椭圆 21"/>
                <p:cNvSpPr/>
                <p:nvPr/>
              </p:nvSpPr>
              <p:spPr>
                <a:xfrm>
                  <a:off x="8860553" y="2545470"/>
                  <a:ext cx="138982" cy="138982"/>
                </a:xfrm>
                <a:prstGeom prst="ellipse">
                  <a:avLst/>
                </a:prstGeom>
                <a:noFill/>
                <a:ln w="3175">
                  <a:solidFill>
                    <a:schemeClr val="bg1">
                      <a:alpha val="5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2"/>
                <p:cNvSpPr/>
                <p:nvPr/>
              </p:nvSpPr>
              <p:spPr>
                <a:xfrm rot="1905853">
                  <a:off x="8894044" y="2578961"/>
                  <a:ext cx="72000" cy="72000"/>
                </a:xfrm>
                <a:prstGeom prst="ellipse">
                  <a:avLst/>
                </a:prstGeom>
                <a:noFill/>
                <a:ln w="317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sp>
        <p:nvSpPr>
          <p:cNvPr id="81" name="文本框 78"/>
          <p:cNvSpPr txBox="1"/>
          <p:nvPr/>
        </p:nvSpPr>
        <p:spPr>
          <a:xfrm>
            <a:off x="1291590" y="2877644"/>
            <a:ext cx="1415772" cy="830997"/>
          </a:xfrm>
          <a:prstGeom prst="rect">
            <a:avLst/>
          </a:prstGeom>
          <a:noFill/>
        </p:spPr>
        <p:txBody>
          <a:bodyPr wrap="non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目录</a:t>
            </a:r>
          </a:p>
        </p:txBody>
      </p:sp>
      <p:sp>
        <p:nvSpPr>
          <p:cNvPr id="83" name="文本框 79"/>
          <p:cNvSpPr txBox="1"/>
          <p:nvPr/>
        </p:nvSpPr>
        <p:spPr>
          <a:xfrm>
            <a:off x="7075360" y="1709178"/>
            <a:ext cx="2318263"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1. </a:t>
            </a:r>
            <a:r>
              <a:rPr lang="zh-CN" altLang="en-US" sz="3200" b="1" dirty="0">
                <a:solidFill>
                  <a:schemeClr val="bg1"/>
                </a:solidFill>
                <a:latin typeface="微软雅黑" panose="020B0503020204020204" pitchFamily="34" charset="-122"/>
                <a:ea typeface="微软雅黑" panose="020B0503020204020204" pitchFamily="34" charset="-122"/>
              </a:rPr>
              <a:t>线性代数</a:t>
            </a:r>
          </a:p>
        </p:txBody>
      </p:sp>
      <p:sp>
        <p:nvSpPr>
          <p:cNvPr id="84" name="文本框 80"/>
          <p:cNvSpPr txBox="1"/>
          <p:nvPr/>
        </p:nvSpPr>
        <p:spPr>
          <a:xfrm>
            <a:off x="7085520" y="2532622"/>
            <a:ext cx="3139001"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2. </a:t>
            </a:r>
            <a:r>
              <a:rPr lang="zh-CN" altLang="en-US" sz="3200" dirty="0">
                <a:solidFill>
                  <a:schemeClr val="bg1"/>
                </a:solidFill>
                <a:latin typeface="微软雅黑" panose="020B0503020204020204" pitchFamily="34" charset="-122"/>
                <a:ea typeface="微软雅黑" panose="020B0503020204020204" pitchFamily="34" charset="-122"/>
              </a:rPr>
              <a:t>概率与信息论</a:t>
            </a:r>
          </a:p>
        </p:txBody>
      </p:sp>
      <p:sp>
        <p:nvSpPr>
          <p:cNvPr id="85" name="文本框 81"/>
          <p:cNvSpPr txBox="1"/>
          <p:nvPr/>
        </p:nvSpPr>
        <p:spPr>
          <a:xfrm>
            <a:off x="7085520" y="3356066"/>
            <a:ext cx="3518912"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3. </a:t>
            </a:r>
            <a:r>
              <a:rPr lang="zh-CN" altLang="en-US" sz="3200" dirty="0">
                <a:solidFill>
                  <a:schemeClr val="bg1"/>
                </a:solidFill>
                <a:latin typeface="微软雅黑" panose="020B0503020204020204" pitchFamily="34" charset="-122"/>
                <a:ea typeface="微软雅黑" panose="020B0503020204020204" pitchFamily="34" charset="-122"/>
              </a:rPr>
              <a:t>数值计算与优化</a:t>
            </a:r>
          </a:p>
        </p:txBody>
      </p:sp>
      <p:sp>
        <p:nvSpPr>
          <p:cNvPr id="86" name="文本框 82"/>
          <p:cNvSpPr txBox="1"/>
          <p:nvPr/>
        </p:nvSpPr>
        <p:spPr>
          <a:xfrm>
            <a:off x="7075360" y="4179510"/>
            <a:ext cx="3139001"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4. </a:t>
            </a:r>
            <a:r>
              <a:rPr lang="zh-CN" altLang="en-US" sz="3200" b="1" dirty="0">
                <a:solidFill>
                  <a:schemeClr val="bg1"/>
                </a:solidFill>
                <a:latin typeface="微软雅黑" panose="020B0503020204020204" pitchFamily="34" charset="-122"/>
                <a:ea typeface="微软雅黑" panose="020B0503020204020204" pitchFamily="34" charset="-122"/>
              </a:rPr>
              <a:t>机器学习基础</a:t>
            </a:r>
          </a:p>
        </p:txBody>
      </p:sp>
      <p:cxnSp>
        <p:nvCxnSpPr>
          <p:cNvPr id="87" name="直接连接符 84"/>
          <p:cNvCxnSpPr/>
          <p:nvPr/>
        </p:nvCxnSpPr>
        <p:spPr>
          <a:xfrm flipV="1">
            <a:off x="6793733" y="3217266"/>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8" name="直接连接符 85"/>
          <p:cNvCxnSpPr/>
          <p:nvPr/>
        </p:nvCxnSpPr>
        <p:spPr>
          <a:xfrm flipV="1">
            <a:off x="6793733" y="4048793"/>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89" name="直接连接符 86"/>
          <p:cNvCxnSpPr/>
          <p:nvPr/>
        </p:nvCxnSpPr>
        <p:spPr>
          <a:xfrm flipV="1">
            <a:off x="6793733" y="488031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90" name="直接连接符 88"/>
          <p:cNvCxnSpPr/>
          <p:nvPr/>
        </p:nvCxnSpPr>
        <p:spPr>
          <a:xfrm flipH="1" flipV="1">
            <a:off x="6907763" y="996908"/>
            <a:ext cx="18558" cy="488514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804890" y="3869980"/>
            <a:ext cx="6192000" cy="1328776"/>
            <a:chOff x="5804890" y="1330961"/>
            <a:chExt cx="6192000" cy="1328776"/>
          </a:xfrm>
        </p:grpSpPr>
        <p:cxnSp>
          <p:nvCxnSpPr>
            <p:cNvPr id="93" name="直接连接符 92"/>
            <p:cNvCxnSpPr/>
            <p:nvPr/>
          </p:nvCxnSpPr>
          <p:spPr>
            <a:xfrm flipV="1">
              <a:off x="6060979" y="1330961"/>
              <a:ext cx="0" cy="1328776"/>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5804890" y="1523595"/>
              <a:ext cx="6192000" cy="802868"/>
              <a:chOff x="5804890" y="1523595"/>
              <a:chExt cx="6192000" cy="802868"/>
            </a:xfrm>
          </p:grpSpPr>
          <p:sp>
            <p:nvSpPr>
              <p:cNvPr id="82" name="矩形 96"/>
              <p:cNvSpPr/>
              <p:nvPr/>
            </p:nvSpPr>
            <p:spPr>
              <a:xfrm>
                <a:off x="6967734" y="1594877"/>
                <a:ext cx="4086781" cy="664726"/>
              </a:xfrm>
              <a:prstGeom prst="rect">
                <a:avLst/>
              </a:prstGeom>
              <a:blipFill dpi="0" rotWithShape="0">
                <a:blip r:embed="rId2">
                  <a:alphaModFix amt="25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flipV="1">
                <a:off x="5804890" y="1523595"/>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5804890" y="2308708"/>
                <a:ext cx="6192000" cy="17755"/>
              </a:xfrm>
              <a:prstGeom prst="line">
                <a:avLst/>
              </a:prstGeom>
              <a:ln w="57150" cap="sq" cmpd="dbl">
                <a:gradFill>
                  <a:gsLst>
                    <a:gs pos="16000">
                      <a:schemeClr val="accent1">
                        <a:lumMod val="5000"/>
                        <a:lumOff val="95000"/>
                        <a:alpha val="33000"/>
                      </a:schemeClr>
                    </a:gs>
                    <a:gs pos="54000">
                      <a:schemeClr val="bg1"/>
                    </a:gs>
                    <a:gs pos="88000">
                      <a:schemeClr val="bg1">
                        <a:alpha val="38000"/>
                      </a:schemeClr>
                    </a:gs>
                  </a:gsLst>
                  <a:lin ang="5400000" scaled="1"/>
                </a:gradFill>
                <a:miter lim="800000"/>
                <a:tailEnd type="none" w="sm" len="sm"/>
              </a:ln>
            </p:spPr>
            <p:style>
              <a:lnRef idx="1">
                <a:schemeClr val="accent1"/>
              </a:lnRef>
              <a:fillRef idx="0">
                <a:schemeClr val="accent1"/>
              </a:fillRef>
              <a:effectRef idx="0">
                <a:schemeClr val="accent1"/>
              </a:effectRef>
              <a:fontRef idx="minor">
                <a:schemeClr val="tx1"/>
              </a:fontRef>
            </p:style>
          </p:cxnSp>
          <p:sp>
            <p:nvSpPr>
              <p:cNvPr id="94" name="等腰三角形 94"/>
              <p:cNvSpPr/>
              <p:nvPr/>
            </p:nvSpPr>
            <p:spPr>
              <a:xfrm rot="5400000">
                <a:off x="6326206" y="1749614"/>
                <a:ext cx="408297" cy="351980"/>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5"/>
              <p:cNvSpPr/>
              <p:nvPr/>
            </p:nvSpPr>
            <p:spPr>
              <a:xfrm>
                <a:off x="6793733" y="1903521"/>
                <a:ext cx="64683" cy="646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6" name="等腰三角形 97"/>
              <p:cNvSpPr/>
              <p:nvPr/>
            </p:nvSpPr>
            <p:spPr>
              <a:xfrm rot="5400000">
                <a:off x="6255146" y="1761680"/>
                <a:ext cx="366724" cy="316141"/>
              </a:xfrm>
              <a:prstGeom prst="triangle">
                <a:avLst/>
              </a:prstGeom>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00" name="直接连接符 84"/>
          <p:cNvCxnSpPr/>
          <p:nvPr/>
        </p:nvCxnSpPr>
        <p:spPr>
          <a:xfrm flipV="1">
            <a:off x="6793733" y="2385739"/>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连接符 84"/>
          <p:cNvCxnSpPr/>
          <p:nvPr/>
        </p:nvCxnSpPr>
        <p:spPr>
          <a:xfrm flipV="1">
            <a:off x="6793733" y="1554212"/>
            <a:ext cx="5040000" cy="17755"/>
          </a:xfrm>
          <a:prstGeom prst="line">
            <a:avLst/>
          </a:prstGeom>
          <a:ln w="9525" cap="rnd">
            <a:gradFill>
              <a:gsLst>
                <a:gs pos="16000">
                  <a:schemeClr val="accent1">
                    <a:lumMod val="5000"/>
                    <a:lumOff val="95000"/>
                    <a:alpha val="33000"/>
                  </a:schemeClr>
                </a:gs>
                <a:gs pos="54000">
                  <a:schemeClr val="bg1"/>
                </a:gs>
                <a:gs pos="88000">
                  <a:schemeClr val="bg1">
                    <a:alpha val="38000"/>
                  </a:schemeClr>
                </a:gs>
              </a:gsLst>
              <a:lin ang="5400000" scaled="1"/>
            </a:gradFill>
            <a:round/>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24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对于任务</a:t>
                </a:r>
                <a:r>
                  <a:rPr lang="en-US" altLang="zh-CN" i="1" dirty="0"/>
                  <a:t>T </a:t>
                </a:r>
                <a:r>
                  <a:rPr lang="zh-CN" altLang="en-US" dirty="0"/>
                  <a:t>和性能度量</a:t>
                </a:r>
                <a:r>
                  <a:rPr lang="en-US" altLang="zh-CN" i="1" dirty="0"/>
                  <a:t>P</a:t>
                </a:r>
                <a:r>
                  <a:rPr lang="zh-CN" altLang="en-US" dirty="0"/>
                  <a:t>，计算机程序被认为可以从经验</a:t>
                </a:r>
                <a:r>
                  <a:rPr lang="en-US" altLang="zh-CN" i="1" dirty="0"/>
                  <a:t>E </a:t>
                </a:r>
                <a:r>
                  <a:rPr lang="zh-CN" altLang="en-US" dirty="0"/>
                  <a:t>中学习</a:t>
                </a:r>
                <a:endParaRPr lang="en-US" altLang="zh-CN" dirty="0"/>
              </a:p>
              <a:p>
                <a:pPr lvl="1"/>
                <a:r>
                  <a:rPr lang="zh-CN" altLang="en-US" dirty="0"/>
                  <a:t>通过经验</a:t>
                </a:r>
                <a:r>
                  <a:rPr lang="en-US" altLang="zh-CN" i="1" dirty="0"/>
                  <a:t>E </a:t>
                </a:r>
                <a:r>
                  <a:rPr lang="zh-CN" altLang="en-US" dirty="0"/>
                  <a:t>改进后，它在任务</a:t>
                </a:r>
                <a:r>
                  <a:rPr lang="en-US" altLang="zh-CN" i="1" dirty="0"/>
                  <a:t>T </a:t>
                </a:r>
                <a:r>
                  <a:rPr lang="zh-CN" altLang="en-US" dirty="0"/>
                  <a:t>上由性能度量</a:t>
                </a:r>
                <a:r>
                  <a:rPr lang="en-US" altLang="zh-CN" i="1" dirty="0"/>
                  <a:t>P </a:t>
                </a:r>
                <a:r>
                  <a:rPr lang="zh-CN" altLang="en-US" dirty="0"/>
                  <a:t>衡量的性能有所提升</a:t>
                </a:r>
                <a:endParaRPr lang="en-US" altLang="zh-CN" dirty="0"/>
              </a:p>
              <a:p>
                <a:endParaRPr lang="en-US" altLang="zh-CN" dirty="0"/>
              </a:p>
              <a:p>
                <a:r>
                  <a:rPr lang="zh-CN" altLang="en-US" dirty="0"/>
                  <a:t>任务</a:t>
                </a:r>
                <a:r>
                  <a:rPr lang="en-US" altLang="zh-CN" i="1" dirty="0"/>
                  <a:t>T</a:t>
                </a:r>
                <a:endParaRPr lang="en-US" altLang="zh-CN" dirty="0"/>
              </a:p>
              <a:p>
                <a:pPr lvl="1"/>
                <a:r>
                  <a:rPr lang="zh-CN" altLang="en-US" dirty="0"/>
                  <a:t>分类：</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𝑘</m:t>
                        </m:r>
                      </m:e>
                    </m:d>
                  </m:oMath>
                </a14:m>
                <a:endParaRPr lang="en-US" altLang="zh-CN" dirty="0"/>
              </a:p>
              <a:p>
                <a:pPr lvl="1"/>
                <a:r>
                  <a:rPr lang="zh-CN" altLang="en-US" dirty="0"/>
                  <a:t>回归：</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ℝ</m:t>
                    </m:r>
                  </m:oMath>
                </a14:m>
                <a:endParaRPr lang="en-US" altLang="zh-CN" b="0" dirty="0"/>
              </a:p>
              <a:p>
                <a:pPr lvl="1"/>
                <a:r>
                  <a:rPr lang="zh-CN" altLang="en-US" dirty="0"/>
                  <a:t>转录：光学字符识别、语音识别</a:t>
                </a:r>
                <a:endParaRPr lang="en-US" altLang="zh-CN" dirty="0"/>
              </a:p>
              <a:p>
                <a:pPr lvl="1"/>
                <a:r>
                  <a:rPr lang="zh-CN" altLang="en-US" dirty="0"/>
                  <a:t>机器翻译：序列到序列的映射</a:t>
                </a:r>
                <a:endParaRPr lang="en-US" altLang="zh-CN" dirty="0"/>
              </a:p>
              <a:p>
                <a:pPr lvl="1"/>
                <a:r>
                  <a:rPr lang="zh-CN" altLang="en-US" dirty="0"/>
                  <a:t>结构化输出：输出值之间有关系（图像描述）</a:t>
                </a:r>
                <a:endParaRPr lang="en-US" altLang="zh-CN" dirty="0"/>
              </a:p>
              <a:p>
                <a:pPr lvl="1"/>
                <a:r>
                  <a:rPr lang="zh-CN" altLang="en-US" dirty="0"/>
                  <a:t>异常检测：标记不正常或非典型的样本（信用卡欺诈）</a:t>
                </a:r>
                <a:endParaRPr lang="en-US" altLang="zh-CN" dirty="0"/>
              </a:p>
              <a:p>
                <a:pPr lvl="1"/>
                <a:r>
                  <a:rPr lang="zh-CN" altLang="en-US" dirty="0"/>
                  <a:t>合成和采样：生成一些和训练数据相似的新样本</a:t>
                </a:r>
                <a:endParaRPr lang="en-US" altLang="zh-CN" dirty="0"/>
              </a:p>
              <a:p>
                <a:pPr lvl="1"/>
                <a:r>
                  <a:rPr lang="zh-CN" altLang="en-US" dirty="0"/>
                  <a:t>缺失值填充</a:t>
                </a:r>
                <a:r>
                  <a:rPr lang="en-US" altLang="zh-CN" dirty="0"/>
                  <a:t>/</a:t>
                </a:r>
                <a:r>
                  <a:rPr lang="zh-CN" altLang="en-US" dirty="0"/>
                  <a:t>去噪</a:t>
                </a:r>
                <a:r>
                  <a:rPr lang="en-US" altLang="zh-CN" dirty="0"/>
                  <a:t>/</a:t>
                </a:r>
                <a:r>
                  <a:rPr lang="zh-CN" altLang="en-US" dirty="0"/>
                  <a:t>密度估计</a:t>
                </a:r>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67</a:t>
            </a:fld>
            <a:endParaRPr lang="zh-CN" altLang="en-US" dirty="0"/>
          </a:p>
        </p:txBody>
      </p:sp>
    </p:spTree>
    <p:extLst>
      <p:ext uri="{BB962C8B-B14F-4D97-AF65-F5344CB8AC3E}">
        <p14:creationId xmlns:p14="http://schemas.microsoft.com/office/powerpoint/2010/main" val="694255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p>
        </p:txBody>
      </p:sp>
      <p:sp>
        <p:nvSpPr>
          <p:cNvPr id="3" name="内容占位符 2"/>
          <p:cNvSpPr>
            <a:spLocks noGrp="1"/>
          </p:cNvSpPr>
          <p:nvPr>
            <p:ph idx="1"/>
          </p:nvPr>
        </p:nvSpPr>
        <p:spPr/>
        <p:txBody>
          <a:bodyPr/>
          <a:lstStyle/>
          <a:p>
            <a:r>
              <a:rPr lang="zh-CN" altLang="en-US" dirty="0"/>
              <a:t>性能度量</a:t>
            </a:r>
            <a:r>
              <a:rPr lang="en-US" altLang="zh-CN" i="1" dirty="0"/>
              <a:t>P</a:t>
            </a:r>
          </a:p>
          <a:p>
            <a:pPr lvl="1"/>
            <a:r>
              <a:rPr lang="zh-CN" altLang="en-US" dirty="0"/>
              <a:t>测试集上的准确率</a:t>
            </a:r>
            <a:endParaRPr lang="en-US" altLang="zh-CN" dirty="0"/>
          </a:p>
          <a:p>
            <a:pPr lvl="1"/>
            <a:r>
              <a:rPr lang="zh-CN" altLang="en-US" dirty="0"/>
              <a:t>测试集上的错误率</a:t>
            </a:r>
            <a:endParaRPr lang="en-US" altLang="zh-CN" dirty="0"/>
          </a:p>
          <a:p>
            <a:pPr lvl="1"/>
            <a:r>
              <a:rPr lang="zh-CN" altLang="en-US" dirty="0"/>
              <a:t>测试集上的均方误差</a:t>
            </a:r>
            <a:endParaRPr lang="en-US" altLang="zh-CN" dirty="0"/>
          </a:p>
          <a:p>
            <a:pPr lvl="1"/>
            <a:r>
              <a:rPr lang="zh-CN" altLang="en-US" dirty="0"/>
              <a:t>测试集上的绝对误差</a:t>
            </a:r>
          </a:p>
          <a:p>
            <a:pPr lvl="1"/>
            <a:endParaRPr lang="zh-CN" altLang="en-US" dirty="0"/>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68</a:t>
            </a:fld>
            <a:endParaRPr lang="zh-CN" altLang="en-US" dirty="0"/>
          </a:p>
        </p:txBody>
      </p:sp>
    </p:spTree>
    <p:extLst>
      <p:ext uri="{BB962C8B-B14F-4D97-AF65-F5344CB8AC3E}">
        <p14:creationId xmlns:p14="http://schemas.microsoft.com/office/powerpoint/2010/main" val="992207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经验</a:t>
                </a:r>
                <a:r>
                  <a:rPr lang="en-US" altLang="zh-CN" dirty="0"/>
                  <a:t>E</a:t>
                </a:r>
              </a:p>
              <a:p>
                <a:pPr lvl="1"/>
                <a:r>
                  <a:rPr lang="zh-CN" altLang="en-US" dirty="0"/>
                  <a:t>无监督学习：训练含很多特征的数据集，学习出数据集上有用的结构性质</a:t>
                </a:r>
                <a:endParaRPr lang="en-US" altLang="zh-CN" dirty="0"/>
              </a:p>
              <a:p>
                <a:pPr lvl="2"/>
                <a:r>
                  <a:rPr lang="zh-CN" altLang="en-US" dirty="0"/>
                  <a:t>学习</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dirty="0"/>
              </a:p>
              <a:p>
                <a:pPr lvl="1"/>
                <a:r>
                  <a:rPr lang="zh-CN" altLang="en-US" dirty="0"/>
                  <a:t>有监督学习：训练含很多特征的且带标签的数据集</a:t>
                </a:r>
                <a:endParaRPr lang="en-US" altLang="zh-CN" dirty="0"/>
              </a:p>
              <a:p>
                <a:pPr lvl="2"/>
                <a:r>
                  <a:rPr lang="zh-CN" altLang="en-US" dirty="0"/>
                  <a:t>学习</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oMath>
                </a14:m>
                <a:endParaRPr lang="en-US" altLang="zh-CN" dirty="0"/>
              </a:p>
              <a:p>
                <a:pPr lvl="1"/>
                <a:r>
                  <a:rPr lang="zh-CN" altLang="en-US" dirty="0"/>
                  <a:t>半监督学习：一些样本有监督目标，但其他样本没有</a:t>
                </a:r>
                <a:endParaRPr lang="en-US" altLang="zh-CN" dirty="0"/>
              </a:p>
              <a:p>
                <a:pPr lvl="1"/>
                <a:r>
                  <a:rPr lang="zh-CN" altLang="en-US" dirty="0"/>
                  <a:t>强化学习：算法会和环境进行交互，学习系统和训练过程会有反馈回路</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69</a:t>
            </a:fld>
            <a:endParaRPr lang="zh-CN" altLang="en-US" dirty="0"/>
          </a:p>
        </p:txBody>
      </p:sp>
    </p:spTree>
    <p:extLst>
      <p:ext uri="{BB962C8B-B14F-4D97-AF65-F5344CB8AC3E}">
        <p14:creationId xmlns:p14="http://schemas.microsoft.com/office/powerpoint/2010/main" val="3660644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可逆性</a:t>
            </a:r>
          </a:p>
        </p:txBody>
      </p:sp>
      <p:sp>
        <p:nvSpPr>
          <p:cNvPr id="3" name="Content Placeholder 2"/>
          <p:cNvSpPr>
            <a:spLocks noGrp="1"/>
          </p:cNvSpPr>
          <p:nvPr>
            <p:ph idx="1"/>
          </p:nvPr>
        </p:nvSpPr>
        <p:spPr/>
        <p:txBody>
          <a:bodyPr/>
          <a:lstStyle/>
          <a:p>
            <a:r>
              <a:rPr lang="zh-CN" altLang="en-US" dirty="0"/>
              <a:t>矩阵在如下情形下不可逆</a:t>
            </a:r>
            <a:endParaRPr lang="en-US" altLang="zh-CN" dirty="0"/>
          </a:p>
          <a:p>
            <a:pPr lvl="1"/>
            <a:r>
              <a:rPr lang="zh-CN" altLang="en-US" dirty="0"/>
              <a:t>行数大于列数</a:t>
            </a:r>
            <a:endParaRPr lang="en-US" altLang="zh-CN" dirty="0"/>
          </a:p>
          <a:p>
            <a:pPr lvl="1"/>
            <a:r>
              <a:rPr lang="zh-CN" altLang="en-US" dirty="0"/>
              <a:t>列数大于行数</a:t>
            </a:r>
            <a:endParaRPr lang="en-US" altLang="zh-CN" dirty="0"/>
          </a:p>
          <a:p>
            <a:pPr lvl="1"/>
            <a:r>
              <a:rPr lang="zh-CN" altLang="en-US" dirty="0"/>
              <a:t>行或者列线性相关</a:t>
            </a:r>
          </a:p>
        </p:txBody>
      </p:sp>
      <p:sp>
        <p:nvSpPr>
          <p:cNvPr id="4" name="Slide Number Placeholder 3"/>
          <p:cNvSpPr>
            <a:spLocks noGrp="1"/>
          </p:cNvSpPr>
          <p:nvPr>
            <p:ph type="sldNum" sz="quarter" idx="12"/>
          </p:nvPr>
        </p:nvSpPr>
        <p:spPr/>
        <p:txBody>
          <a:bodyPr/>
          <a:lstStyle/>
          <a:p>
            <a:fld id="{9D7BC5A3-D355-4C8D-AD2C-5AC2CB0B116D}" type="slidenum">
              <a:rPr lang="zh-CN" altLang="en-US" smtClean="0"/>
              <a:pPr/>
              <a:t>7</a:t>
            </a:fld>
            <a:endParaRPr lang="zh-CN" altLang="en-US" dirty="0"/>
          </a:p>
        </p:txBody>
      </p:sp>
    </p:spTree>
    <p:extLst>
      <p:ext uri="{BB962C8B-B14F-4D97-AF65-F5344CB8AC3E}">
        <p14:creationId xmlns:p14="http://schemas.microsoft.com/office/powerpoint/2010/main" val="2100457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示例：线性回归</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任务</a:t>
                </a:r>
                <a:r>
                  <a:rPr lang="en-US" altLang="zh-CN" dirty="0"/>
                  <a:t>T: </a:t>
                </a:r>
                <a:r>
                  <a:rPr lang="zh-CN" altLang="en-US" dirty="0"/>
                  <a:t>学习函数 </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rPr>
                      <m:t>ℝ</m:t>
                    </m:r>
                    <m:r>
                      <a:rPr lang="zh-CN" altLang="en-US" i="1">
                        <a:latin typeface="Cambria Math" panose="02040503050406030204" pitchFamily="18" charset="0"/>
                      </a:rPr>
                      <m:t>，</m:t>
                    </m:r>
                  </m:oMath>
                </a14:m>
                <a:r>
                  <a:rPr lang="zh-CN" altLang="en-US" dirty="0"/>
                  <a:t>而且</a:t>
                </a:r>
                <a14:m>
                  <m:oMath xmlns:m="http://schemas.openxmlformats.org/officeDocument/2006/math">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𝑤</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𝑥</m:t>
                    </m:r>
                  </m:oMath>
                </a14:m>
                <a:endParaRPr lang="en-US" altLang="zh-CN" dirty="0"/>
              </a:p>
              <a:p>
                <a:r>
                  <a:rPr lang="zh-CN" altLang="en-US" dirty="0"/>
                  <a:t>性能度量</a:t>
                </a:r>
                <a:r>
                  <a:rPr lang="en-US" altLang="zh-CN" dirty="0"/>
                  <a:t>P</a:t>
                </a:r>
                <a:r>
                  <a:rPr lang="zh-CN" altLang="en-US" dirty="0"/>
                  <a:t>：测试集的设计矩阵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b="0" i="1" smtClean="0">
                            <a:latin typeface="Cambria Math" panose="02040503050406030204" pitchFamily="18" charset="0"/>
                          </a:rPr>
                          <m:t>𝑡𝑒𝑠𝑡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sSup>
                  </m:oMath>
                </a14:m>
                <a:r>
                  <a:rPr lang="zh-CN" altLang="en-US" dirty="0"/>
                  <a:t>，回归目标</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𝑡𝑒𝑠𝑡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𝑚</m:t>
                        </m:r>
                      </m:sup>
                    </m:sSup>
                  </m:oMath>
                </a14:m>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MSE</m:t>
                        </m:r>
                      </m:e>
                      <m:sub>
                        <m:r>
                          <m:rPr>
                            <m:sty m:val="p"/>
                          </m:rPr>
                          <a:rPr lang="en-US" altLang="zh-CN" b="0" i="0" smtClean="0">
                            <a:latin typeface="Cambria Math" panose="02040503050406030204" pitchFamily="18" charset="0"/>
                          </a:rPr>
                          <m:t>test</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𝒚</m:t>
                                    </m:r>
                                  </m:e>
                                </m:acc>
                              </m:e>
                              <m:sub>
                                <m:r>
                                  <a:rPr lang="en-US" altLang="zh-CN" b="0" i="1" dirty="0" smtClean="0">
                                    <a:latin typeface="Cambria Math" panose="02040503050406030204" pitchFamily="18" charset="0"/>
                                  </a:rPr>
                                  <m:t>𝑡𝑒𝑠𝑡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b="0" i="1" dirty="0" smtClean="0">
                                    <a:latin typeface="Cambria Math" panose="02040503050406030204" pitchFamily="18" charset="0"/>
                                  </a:rPr>
                                  <m:t>𝑡𝑒𝑠𝑡</m:t>
                                </m:r>
                              </m:sub>
                            </m:sSub>
                          </m:e>
                        </m:d>
                      </m:e>
                      <m:sup>
                        <m:r>
                          <a:rPr lang="en-US" altLang="zh-CN" b="0" i="1" smtClean="0">
                            <a:latin typeface="Cambria Math" panose="02040503050406030204" pitchFamily="18" charset="0"/>
                          </a:rPr>
                          <m:t>2</m:t>
                        </m:r>
                      </m:sup>
                    </m:sSup>
                  </m:oMath>
                </a14:m>
                <a:endParaRPr lang="en-US" altLang="zh-CN" dirty="0"/>
              </a:p>
              <a:p>
                <a:pPr lvl="1"/>
                <a14:m>
                  <m:oMath xmlns:m="http://schemas.openxmlformats.org/officeDocument/2006/math">
                    <m:sSub>
                      <m:sSubPr>
                        <m:ctrlPr>
                          <a:rPr lang="en-US" altLang="zh-CN" i="1" dirty="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1" i="1">
                                <a:latin typeface="Cambria Math" panose="02040503050406030204" pitchFamily="18" charset="0"/>
                              </a:rPr>
                              <m:t>𝒚</m:t>
                            </m:r>
                          </m:e>
                        </m:acc>
                      </m:e>
                      <m:sub>
                        <m:r>
                          <a:rPr lang="en-US" altLang="zh-CN" i="1" dirty="0">
                            <a:latin typeface="Cambria Math" panose="02040503050406030204" pitchFamily="18" charset="0"/>
                          </a:rPr>
                          <m:t>𝑡𝑒𝑠𝑡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𝑿</m:t>
                        </m:r>
                      </m:e>
                      <m:sub>
                        <m:r>
                          <a:rPr lang="en-US" altLang="zh-CN" b="0" i="1" dirty="0" smtClean="0">
                            <a:latin typeface="Cambria Math" panose="02040503050406030204" pitchFamily="18" charset="0"/>
                          </a:rPr>
                          <m:t>𝑡𝑒𝑠𝑡</m:t>
                        </m:r>
                      </m:sub>
                    </m:sSub>
                    <m:r>
                      <a:rPr lang="en-US" altLang="zh-CN" b="1" i="1" dirty="0" smtClean="0">
                        <a:latin typeface="Cambria Math" panose="02040503050406030204" pitchFamily="18" charset="0"/>
                      </a:rPr>
                      <m:t>𝒘</m:t>
                    </m:r>
                  </m:oMath>
                </a14:m>
                <a:r>
                  <a:rPr lang="en-US" altLang="zh-CN" dirty="0"/>
                  <a:t> </a:t>
                </a:r>
                <a:r>
                  <a:rPr lang="zh-CN" altLang="en-US" dirty="0"/>
                  <a:t>表示预测值</a:t>
                </a:r>
                <a:endParaRPr lang="en-US" altLang="zh-CN" dirty="0"/>
              </a:p>
              <a:p>
                <a:r>
                  <a:rPr lang="zh-CN" altLang="en-US" dirty="0"/>
                  <a:t>从训练集</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b="1" i="1" smtClean="0">
                                <a:latin typeface="Cambria Math" panose="02040503050406030204" pitchFamily="18" charset="0"/>
                              </a:rPr>
                              <m:t>𝒕𝒓𝒂𝒊𝒏</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𝑡𝑟𝑎𝑖𝑛</m:t>
                            </m:r>
                          </m:sub>
                        </m:sSub>
                      </m:e>
                    </m:d>
                  </m:oMath>
                </a14:m>
                <a:r>
                  <a:rPr lang="zh-CN" altLang="en-US" dirty="0"/>
                  <a:t>获得经验，最小化</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MSE</m:t>
                        </m:r>
                      </m:e>
                      <m:sub>
                        <m:r>
                          <m:rPr>
                            <m:sty m:val="p"/>
                          </m:rPr>
                          <a:rPr lang="en-US" altLang="zh-CN" b="0" i="0" smtClean="0">
                            <a:latin typeface="Cambria Math" panose="02040503050406030204" pitchFamily="18" charset="0"/>
                          </a:rPr>
                          <m:t>train</m:t>
                        </m:r>
                      </m:sub>
                    </m:sSub>
                  </m:oMath>
                </a14:m>
                <a:endParaRPr lang="en-US" altLang="zh-CN" dirty="0"/>
              </a:p>
              <a:p>
                <a:pPr lvl="1"/>
                <a:r>
                  <a:rPr lang="zh-CN" altLang="en-US" dirty="0"/>
                  <a:t>最优参数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𝑡𝑟𝑎𝑖𝑛</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𝑡𝑟𝑎𝑖𝑛</m:t>
                                </m:r>
                              </m:sub>
                            </m:sSub>
                          </m:e>
                        </m:d>
                      </m:e>
                      <m:sup>
                        <m:r>
                          <a:rPr lang="en-US" altLang="zh-CN" b="0" i="1" smtClean="0">
                            <a:latin typeface="Cambria Math" panose="02040503050406030204" pitchFamily="18" charset="0"/>
                          </a:rPr>
                          <m:t>−1</m:t>
                        </m:r>
                      </m:sup>
                    </m:s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𝑡𝑟𝑎𝑖𝑛</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𝑡𝑟𝑎𝑖𝑛</m:t>
                        </m:r>
                      </m:sub>
                    </m:sSub>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70</a:t>
            </a:fld>
            <a:endParaRPr lang="zh-CN" altLang="en-US" dirty="0"/>
          </a:p>
        </p:txBody>
      </p:sp>
      <p:pic>
        <p:nvPicPr>
          <p:cNvPr id="5" name="图片 4"/>
          <p:cNvPicPr>
            <a:picLocks noChangeAspect="1"/>
          </p:cNvPicPr>
          <p:nvPr/>
        </p:nvPicPr>
        <p:blipFill>
          <a:blip r:embed="rId3"/>
          <a:stretch>
            <a:fillRect/>
          </a:stretch>
        </p:blipFill>
        <p:spPr>
          <a:xfrm>
            <a:off x="2812862" y="4262381"/>
            <a:ext cx="5444659" cy="2437845"/>
          </a:xfrm>
          <a:prstGeom prst="rect">
            <a:avLst/>
          </a:prstGeom>
        </p:spPr>
      </p:pic>
    </p:spTree>
    <p:extLst>
      <p:ext uri="{BB962C8B-B14F-4D97-AF65-F5344CB8AC3E}">
        <p14:creationId xmlns:p14="http://schemas.microsoft.com/office/powerpoint/2010/main" val="23940457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容量、过拟合和欠拟合</a:t>
            </a:r>
          </a:p>
        </p:txBody>
      </p:sp>
      <p:sp>
        <p:nvSpPr>
          <p:cNvPr id="3" name="内容占位符 2"/>
          <p:cNvSpPr>
            <a:spLocks noGrp="1"/>
          </p:cNvSpPr>
          <p:nvPr>
            <p:ph idx="1"/>
          </p:nvPr>
        </p:nvSpPr>
        <p:spPr/>
        <p:txBody>
          <a:bodyPr/>
          <a:lstStyle/>
          <a:p>
            <a:r>
              <a:rPr lang="zh-CN" altLang="en-US" dirty="0"/>
              <a:t>泛化能力：在未观测输入上表现良好的能力</a:t>
            </a:r>
            <a:endParaRPr lang="en-US" altLang="zh-CN" dirty="0"/>
          </a:p>
          <a:p>
            <a:r>
              <a:rPr lang="zh-CN" altLang="en-US" dirty="0"/>
              <a:t>泛化误差：未观测输入的误差期望</a:t>
            </a:r>
            <a:endParaRPr lang="en-US" altLang="zh-CN" dirty="0"/>
          </a:p>
          <a:p>
            <a:pPr lvl="1"/>
            <a:r>
              <a:rPr lang="zh-CN" altLang="en-US" dirty="0"/>
              <a:t>通过度量模型在训练集中分出来的测试集（</a:t>
            </a:r>
            <a:r>
              <a:rPr lang="en-US" altLang="zh-CN" dirty="0"/>
              <a:t>test set</a:t>
            </a:r>
            <a:r>
              <a:rPr lang="zh-CN" altLang="en-US" dirty="0"/>
              <a:t>）样本上的性能</a:t>
            </a:r>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71</a:t>
            </a:fld>
            <a:endParaRPr lang="zh-CN" altLang="en-US" dirty="0"/>
          </a:p>
        </p:txBody>
      </p:sp>
      <p:pic>
        <p:nvPicPr>
          <p:cNvPr id="5" name="图片 4"/>
          <p:cNvPicPr>
            <a:picLocks noChangeAspect="1"/>
          </p:cNvPicPr>
          <p:nvPr/>
        </p:nvPicPr>
        <p:blipFill>
          <a:blip r:embed="rId2"/>
          <a:stretch>
            <a:fillRect/>
          </a:stretch>
        </p:blipFill>
        <p:spPr>
          <a:xfrm>
            <a:off x="3115984" y="3075805"/>
            <a:ext cx="3740342" cy="781090"/>
          </a:xfrm>
          <a:prstGeom prst="rect">
            <a:avLst/>
          </a:prstGeom>
        </p:spPr>
      </p:pic>
      <p:sp>
        <p:nvSpPr>
          <p:cNvPr id="6" name="文本框 5"/>
          <p:cNvSpPr txBox="1"/>
          <p:nvPr/>
        </p:nvSpPr>
        <p:spPr>
          <a:xfrm>
            <a:off x="1119660" y="3204740"/>
            <a:ext cx="1651461" cy="523220"/>
          </a:xfrm>
          <a:prstGeom prst="rect">
            <a:avLst/>
          </a:prstGeom>
          <a:noFill/>
        </p:spPr>
        <p:txBody>
          <a:bodyPr wrap="square" rtlCol="0">
            <a:spAutoFit/>
          </a:bodyPr>
          <a:lstStyle/>
          <a:p>
            <a:r>
              <a:rPr lang="zh-CN" altLang="en-US" sz="2800" dirty="0">
                <a:solidFill>
                  <a:schemeClr val="bg1"/>
                </a:solidFill>
              </a:rPr>
              <a:t>训练误差</a:t>
            </a:r>
          </a:p>
        </p:txBody>
      </p:sp>
      <p:pic>
        <p:nvPicPr>
          <p:cNvPr id="7" name="图片 6"/>
          <p:cNvPicPr>
            <a:picLocks noChangeAspect="1"/>
          </p:cNvPicPr>
          <p:nvPr/>
        </p:nvPicPr>
        <p:blipFill>
          <a:blip r:embed="rId3"/>
          <a:stretch>
            <a:fillRect/>
          </a:stretch>
        </p:blipFill>
        <p:spPr>
          <a:xfrm>
            <a:off x="3115984" y="4441314"/>
            <a:ext cx="3741967" cy="800781"/>
          </a:xfrm>
          <a:prstGeom prst="rect">
            <a:avLst/>
          </a:prstGeom>
        </p:spPr>
      </p:pic>
      <p:sp>
        <p:nvSpPr>
          <p:cNvPr id="8" name="文本框 7"/>
          <p:cNvSpPr txBox="1"/>
          <p:nvPr/>
        </p:nvSpPr>
        <p:spPr>
          <a:xfrm>
            <a:off x="1119659" y="4597580"/>
            <a:ext cx="1651461" cy="523220"/>
          </a:xfrm>
          <a:prstGeom prst="rect">
            <a:avLst/>
          </a:prstGeom>
          <a:noFill/>
        </p:spPr>
        <p:txBody>
          <a:bodyPr wrap="square" rtlCol="0">
            <a:spAutoFit/>
          </a:bodyPr>
          <a:lstStyle/>
          <a:p>
            <a:r>
              <a:rPr lang="zh-CN" altLang="en-US" sz="2800" dirty="0">
                <a:solidFill>
                  <a:schemeClr val="bg1"/>
                </a:solidFill>
              </a:rPr>
              <a:t>测试误差</a:t>
            </a:r>
          </a:p>
        </p:txBody>
      </p:sp>
    </p:spTree>
    <p:extLst>
      <p:ext uri="{BB962C8B-B14F-4D97-AF65-F5344CB8AC3E}">
        <p14:creationId xmlns:p14="http://schemas.microsoft.com/office/powerpoint/2010/main" val="1078367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容量、过拟合和欠拟合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训练集与测试集 独立同分布，通过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生成</a:t>
                </a:r>
                <a:endParaRPr lang="en-US" altLang="zh-CN" dirty="0"/>
              </a:p>
              <a:p>
                <a:pPr lvl="1"/>
                <a:r>
                  <a:rPr lang="zh-CN" altLang="en-US" dirty="0"/>
                  <a:t>任意随机选择模型，期望训练误差和期望测试误差相等</a:t>
                </a:r>
                <a:endParaRPr lang="en-US" altLang="zh-CN" dirty="0"/>
              </a:p>
              <a:p>
                <a:r>
                  <a:rPr lang="zh-CN" altLang="en-US" dirty="0"/>
                  <a:t>机器学习过程</a:t>
                </a:r>
                <a:endParaRPr lang="en-US" altLang="zh-CN" dirty="0"/>
              </a:p>
              <a:p>
                <a:pPr lvl="1"/>
                <a:r>
                  <a:rPr lang="zh-CN" altLang="en-US" dirty="0"/>
                  <a:t>采样训练集，估计模型参数，计算训练误差</a:t>
                </a:r>
                <a:endParaRPr lang="en-US" altLang="zh-CN" dirty="0"/>
              </a:p>
              <a:p>
                <a:pPr lvl="1"/>
                <a:r>
                  <a:rPr lang="zh-CN" altLang="en-US" dirty="0"/>
                  <a:t>采样测试集，计算测试误差</a:t>
                </a:r>
                <a:endParaRPr lang="en-US" altLang="zh-CN" dirty="0"/>
              </a:p>
              <a:p>
                <a:pPr lvl="1"/>
                <a:r>
                  <a:rPr lang="zh-CN" altLang="en-US" dirty="0"/>
                  <a:t>测试误差 </a:t>
                </a:r>
                <a14:m>
                  <m:oMath xmlns:m="http://schemas.openxmlformats.org/officeDocument/2006/math">
                    <m:r>
                      <a:rPr lang="en-US" altLang="zh-CN" b="0" i="1" smtClean="0">
                        <a:latin typeface="Cambria Math" panose="02040503050406030204" pitchFamily="18" charset="0"/>
                      </a:rPr>
                      <m:t>≥</m:t>
                    </m:r>
                  </m:oMath>
                </a14:m>
                <a:r>
                  <a:rPr lang="en-US" altLang="zh-CN" dirty="0"/>
                  <a:t> </a:t>
                </a:r>
                <a:r>
                  <a:rPr lang="zh-CN" altLang="en-US" dirty="0"/>
                  <a:t>训练误差</a:t>
                </a:r>
                <a:endParaRPr lang="en-US" altLang="zh-CN" dirty="0"/>
              </a:p>
              <a:p>
                <a:r>
                  <a:rPr lang="zh-CN" altLang="en-US" dirty="0"/>
                  <a:t>机器学习算法效果好的因素</a:t>
                </a:r>
                <a:endParaRPr lang="en-US" altLang="zh-CN" dirty="0"/>
              </a:p>
              <a:p>
                <a:pPr lvl="1"/>
                <a:r>
                  <a:rPr lang="zh-CN" altLang="en-US" dirty="0"/>
                  <a:t>降低训练误差 （欠拟合）</a:t>
                </a:r>
                <a:endParaRPr lang="en-US" altLang="zh-CN" dirty="0"/>
              </a:p>
              <a:p>
                <a:pPr lvl="1"/>
                <a:r>
                  <a:rPr lang="zh-CN" altLang="en-US" dirty="0"/>
                  <a:t>缩小训练误差和测试误差的差距 （过拟合）</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72</a:t>
            </a:fld>
            <a:endParaRPr lang="zh-CN" altLang="en-US" dirty="0"/>
          </a:p>
        </p:txBody>
      </p:sp>
    </p:spTree>
    <p:extLst>
      <p:ext uri="{BB962C8B-B14F-4D97-AF65-F5344CB8AC3E}">
        <p14:creationId xmlns:p14="http://schemas.microsoft.com/office/powerpoint/2010/main" val="2468555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容量、过拟合和欠拟合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71453" y="1200149"/>
                <a:ext cx="8856455" cy="5891686"/>
              </a:xfrm>
            </p:spPr>
            <p:txBody>
              <a:bodyPr>
                <a:normAutofit/>
              </a:bodyPr>
              <a:lstStyle/>
              <a:p>
                <a:r>
                  <a:rPr lang="zh-CN" altLang="en-US" dirty="0"/>
                  <a:t>容量：拟合各种函数的能力</a:t>
                </a:r>
                <a:endParaRPr lang="en-US" altLang="zh-CN" dirty="0"/>
              </a:p>
              <a:p>
                <a:pPr lvl="1"/>
                <a:r>
                  <a:rPr lang="zh-CN" altLang="en-US" dirty="0"/>
                  <a:t>容量低，欠拟合</a:t>
                </a:r>
                <a:endParaRPr lang="en-US" altLang="zh-CN" dirty="0"/>
              </a:p>
              <a:p>
                <a:pPr lvl="1"/>
                <a:r>
                  <a:rPr lang="zh-CN" altLang="en-US" dirty="0"/>
                  <a:t>容量高，过拟合</a:t>
                </a:r>
                <a:endParaRPr lang="en-US" altLang="zh-CN" dirty="0"/>
              </a:p>
              <a:p>
                <a:r>
                  <a:rPr lang="zh-CN" altLang="en-US" dirty="0"/>
                  <a:t>选择假设空间是控制容量的重要方法</a:t>
                </a:r>
                <a:endParaRPr lang="en-US" altLang="zh-CN" dirty="0"/>
              </a:p>
              <a:p>
                <a:pPr lvl="1"/>
                <a:r>
                  <a:rPr lang="zh-CN" altLang="en-US" dirty="0"/>
                  <a:t>学习算法可以选择的函数集</a:t>
                </a:r>
                <a:endParaRPr lang="en-US" altLang="zh-CN" dirty="0"/>
              </a:p>
              <a:p>
                <a:pPr lvl="1"/>
                <a:r>
                  <a:rPr lang="zh-CN" altLang="en-US" dirty="0"/>
                  <a:t>线性回归</a:t>
                </a:r>
                <a:r>
                  <a:rPr lang="en-US" altLang="zh-CN" dirty="0"/>
                  <a:t>: </a:t>
                </a:r>
                <a:r>
                  <a:rPr lang="zh-CN" altLang="en-US" dirty="0"/>
                  <a:t>所有线性函数</a:t>
                </a:r>
                <a:endParaRPr lang="en-US" altLang="zh-CN" dirty="0"/>
              </a:p>
              <a:p>
                <a:pPr lvl="1"/>
                <a:r>
                  <a:rPr lang="zh-CN" altLang="en-US" dirty="0"/>
                  <a:t>广义线性回归</a:t>
                </a:r>
                <a:r>
                  <a:rPr lang="en-US" altLang="zh-CN" dirty="0"/>
                  <a:t>: </a:t>
                </a:r>
                <a:r>
                  <a:rPr lang="zh-CN" altLang="en-US" dirty="0"/>
                  <a:t>所有多项式函数</a:t>
                </a:r>
                <a:endParaRPr lang="en-US" altLang="zh-CN" dirty="0"/>
              </a:p>
              <a:p>
                <a:r>
                  <a:rPr lang="zh-CN" altLang="en-US" dirty="0"/>
                  <a:t>例子</a:t>
                </a:r>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𝑤𝑥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oMath>
                </a14:m>
                <a:endParaRPr lang="en-US" altLang="zh-CN" b="0"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9</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71453" y="1200149"/>
                <a:ext cx="8856455" cy="5891686"/>
              </a:xfrm>
              <a:blipFill>
                <a:blip r:embed="rId2"/>
                <a:stretch>
                  <a:fillRect l="-1239" t="-186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73</a:t>
            </a:fld>
            <a:endParaRPr lang="zh-CN" altLang="en-US" dirty="0"/>
          </a:p>
        </p:txBody>
      </p:sp>
      <p:pic>
        <p:nvPicPr>
          <p:cNvPr id="5" name="图片 4"/>
          <p:cNvPicPr>
            <a:picLocks noChangeAspect="1"/>
          </p:cNvPicPr>
          <p:nvPr/>
        </p:nvPicPr>
        <p:blipFill>
          <a:blip r:embed="rId3"/>
          <a:stretch>
            <a:fillRect/>
          </a:stretch>
        </p:blipFill>
        <p:spPr>
          <a:xfrm>
            <a:off x="6342379" y="3181345"/>
            <a:ext cx="5698866" cy="2828566"/>
          </a:xfrm>
          <a:prstGeom prst="rect">
            <a:avLst/>
          </a:prstGeom>
        </p:spPr>
      </p:pic>
    </p:spTree>
    <p:extLst>
      <p:ext uri="{BB962C8B-B14F-4D97-AF65-F5344CB8AC3E}">
        <p14:creationId xmlns:p14="http://schemas.microsoft.com/office/powerpoint/2010/main" val="2714502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容量、过拟合和欠拟合</a:t>
            </a:r>
          </a:p>
        </p:txBody>
      </p:sp>
      <p:sp>
        <p:nvSpPr>
          <p:cNvPr id="3" name="内容占位符 2"/>
          <p:cNvSpPr>
            <a:spLocks noGrp="1"/>
          </p:cNvSpPr>
          <p:nvPr>
            <p:ph idx="1"/>
          </p:nvPr>
        </p:nvSpPr>
        <p:spPr/>
        <p:txBody>
          <a:bodyPr/>
          <a:lstStyle/>
          <a:p>
            <a:r>
              <a:rPr lang="zh-CN" altLang="en-US" dirty="0"/>
              <a:t>奥卡姆剃刀原则</a:t>
            </a:r>
            <a:endParaRPr lang="en-US" altLang="zh-CN" dirty="0"/>
          </a:p>
          <a:p>
            <a:pPr lvl="1"/>
            <a:r>
              <a:rPr lang="zh-CN" altLang="en-US" dirty="0"/>
              <a:t>在同样能够解释已知观测现象的假设中，应该挑选“最简单” 的那一个</a:t>
            </a:r>
            <a:endParaRPr lang="en-US" altLang="zh-CN" dirty="0"/>
          </a:p>
          <a:p>
            <a:r>
              <a:rPr lang="zh-CN" altLang="en-US" dirty="0"/>
              <a:t>量化模型容量</a:t>
            </a:r>
            <a:r>
              <a:rPr lang="en-US" altLang="zh-CN" dirty="0"/>
              <a:t> — VC</a:t>
            </a:r>
            <a:r>
              <a:rPr lang="zh-CN" altLang="en-US" dirty="0"/>
              <a:t>维度</a:t>
            </a:r>
            <a:endParaRPr lang="en-US" altLang="zh-CN" dirty="0"/>
          </a:p>
          <a:p>
            <a:pPr lvl="1"/>
            <a:r>
              <a:rPr lang="zh-CN" altLang="en-US" dirty="0"/>
              <a:t>度量二元分类器的容量</a:t>
            </a:r>
            <a:endParaRPr lang="en-US" altLang="zh-CN" dirty="0"/>
          </a:p>
          <a:p>
            <a:pPr lvl="1"/>
            <a:r>
              <a:rPr lang="zh-CN" altLang="en-US" dirty="0"/>
              <a:t>分类器能够分类的训练样本的最大数目</a:t>
            </a:r>
            <a:endParaRPr lang="en-US" altLang="zh-CN" dirty="0"/>
          </a:p>
          <a:p>
            <a:pPr lvl="1"/>
            <a:r>
              <a:rPr lang="zh-CN" altLang="en-US" dirty="0"/>
              <a:t>假设存在</a:t>
            </a:r>
            <a:r>
              <a:rPr lang="en-US" altLang="zh-CN" i="1" dirty="0"/>
              <a:t>m </a:t>
            </a:r>
            <a:r>
              <a:rPr lang="zh-CN" altLang="en-US" dirty="0"/>
              <a:t>个不同</a:t>
            </a:r>
            <a:r>
              <a:rPr lang="en-US" altLang="zh-CN" b="1" i="1" dirty="0"/>
              <a:t>x </a:t>
            </a:r>
            <a:r>
              <a:rPr lang="zh-CN" altLang="en-US" dirty="0"/>
              <a:t>点的训练集，分类器可以任意地标记该</a:t>
            </a:r>
            <a:r>
              <a:rPr lang="en-US" altLang="zh-CN" i="1" dirty="0"/>
              <a:t>m </a:t>
            </a:r>
            <a:r>
              <a:rPr lang="zh-CN" altLang="en-US" dirty="0"/>
              <a:t>个不同的</a:t>
            </a:r>
            <a:r>
              <a:rPr lang="en-US" altLang="zh-CN" b="1" i="1" dirty="0"/>
              <a:t>x </a:t>
            </a:r>
            <a:r>
              <a:rPr lang="zh-CN" altLang="en-US" dirty="0"/>
              <a:t>点， </a:t>
            </a:r>
            <a:r>
              <a:rPr lang="en-US" altLang="zh-CN" dirty="0"/>
              <a:t>VC</a:t>
            </a:r>
            <a:r>
              <a:rPr lang="zh-CN" altLang="en-US" dirty="0"/>
              <a:t>维被定义为</a:t>
            </a:r>
            <a:r>
              <a:rPr lang="en-US" altLang="zh-CN" i="1" dirty="0"/>
              <a:t>m</a:t>
            </a:r>
            <a:r>
              <a:rPr lang="zh-CN" altLang="en-US" dirty="0"/>
              <a:t>的最大可能值</a:t>
            </a:r>
            <a:endParaRPr lang="en-US" altLang="zh-CN" dirty="0"/>
          </a:p>
          <a:p>
            <a:pPr lvl="1"/>
            <a:r>
              <a:rPr lang="zh-CN" altLang="en-US" dirty="0"/>
              <a:t>二维平面上的线性分类器的</a:t>
            </a:r>
            <a:r>
              <a:rPr lang="en-US" altLang="zh-CN" dirty="0"/>
              <a:t>VC</a:t>
            </a:r>
            <a:r>
              <a:rPr lang="zh-CN" altLang="en-US" dirty="0"/>
              <a:t>维</a:t>
            </a:r>
            <a:r>
              <a:rPr lang="en-US" altLang="zh-CN" dirty="0"/>
              <a:t>=3</a:t>
            </a:r>
          </a:p>
          <a:p>
            <a:endParaRPr lang="zh-CN" altLang="en-US" dirty="0"/>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74</a:t>
            </a:fld>
            <a:endParaRPr lang="zh-CN" altLang="en-US" dirty="0"/>
          </a:p>
        </p:txBody>
      </p:sp>
      <p:pic>
        <p:nvPicPr>
          <p:cNvPr id="5" name="图片 4"/>
          <p:cNvPicPr>
            <a:picLocks noChangeAspect="1"/>
          </p:cNvPicPr>
          <p:nvPr/>
        </p:nvPicPr>
        <p:blipFill>
          <a:blip r:embed="rId2"/>
          <a:stretch>
            <a:fillRect/>
          </a:stretch>
        </p:blipFill>
        <p:spPr>
          <a:xfrm>
            <a:off x="2180163" y="4693290"/>
            <a:ext cx="6997703" cy="2073394"/>
          </a:xfrm>
          <a:prstGeom prst="rect">
            <a:avLst/>
          </a:prstGeom>
        </p:spPr>
      </p:pic>
    </p:spTree>
    <p:extLst>
      <p:ext uri="{BB962C8B-B14F-4D97-AF65-F5344CB8AC3E}">
        <p14:creationId xmlns:p14="http://schemas.microsoft.com/office/powerpoint/2010/main" val="3960722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容量、过拟合和欠拟合</a:t>
            </a:r>
          </a:p>
        </p:txBody>
      </p:sp>
      <p:sp>
        <p:nvSpPr>
          <p:cNvPr id="3" name="内容占位符 2"/>
          <p:cNvSpPr>
            <a:spLocks noGrp="1"/>
          </p:cNvSpPr>
          <p:nvPr>
            <p:ph idx="1"/>
          </p:nvPr>
        </p:nvSpPr>
        <p:spPr/>
        <p:txBody>
          <a:bodyPr/>
          <a:lstStyle/>
          <a:p>
            <a:r>
              <a:rPr lang="zh-CN" altLang="en-US" dirty="0"/>
              <a:t>训练误差和泛化误差的差异</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VC</a:t>
            </a:r>
            <a:r>
              <a:rPr lang="zh-CN" altLang="en-US" dirty="0"/>
              <a:t>维越大，即容量越大，差异越大</a:t>
            </a:r>
            <a:endParaRPr lang="en-US" altLang="zh-CN" dirty="0"/>
          </a:p>
          <a:p>
            <a:r>
              <a:rPr lang="zh-CN" altLang="en-US" dirty="0"/>
              <a:t>样本越多，差异越小</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75</a:t>
            </a:fld>
            <a:endParaRPr lang="zh-CN" altLang="en-US" dirty="0"/>
          </a:p>
        </p:txBody>
      </p:sp>
      <p:pic>
        <p:nvPicPr>
          <p:cNvPr id="5" name="图片 4"/>
          <p:cNvPicPr>
            <a:picLocks noChangeAspect="1"/>
          </p:cNvPicPr>
          <p:nvPr/>
        </p:nvPicPr>
        <p:blipFill>
          <a:blip r:embed="rId2"/>
          <a:stretch>
            <a:fillRect/>
          </a:stretch>
        </p:blipFill>
        <p:spPr>
          <a:xfrm>
            <a:off x="1674083" y="2039364"/>
            <a:ext cx="7810901" cy="1746340"/>
          </a:xfrm>
          <a:prstGeom prst="rect">
            <a:avLst/>
          </a:prstGeom>
        </p:spPr>
      </p:pic>
    </p:spTree>
    <p:extLst>
      <p:ext uri="{BB962C8B-B14F-4D97-AF65-F5344CB8AC3E}">
        <p14:creationId xmlns:p14="http://schemas.microsoft.com/office/powerpoint/2010/main" val="38622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容量、过拟合和欠拟合</a:t>
            </a:r>
          </a:p>
        </p:txBody>
      </p:sp>
      <p:sp>
        <p:nvSpPr>
          <p:cNvPr id="3" name="内容占位符 2"/>
          <p:cNvSpPr>
            <a:spLocks noGrp="1"/>
          </p:cNvSpPr>
          <p:nvPr>
            <p:ph idx="1"/>
          </p:nvPr>
        </p:nvSpPr>
        <p:spPr>
          <a:xfrm>
            <a:off x="671455" y="1200150"/>
            <a:ext cx="4813744" cy="5313490"/>
          </a:xfrm>
        </p:spPr>
        <p:txBody>
          <a:bodyPr/>
          <a:lstStyle/>
          <a:p>
            <a:r>
              <a:rPr lang="zh-CN" altLang="en-US" dirty="0"/>
              <a:t>足够复杂的模型，足够大的容量，获得足够低的训练误差</a:t>
            </a:r>
            <a:endParaRPr lang="en-US" altLang="zh-CN" dirty="0"/>
          </a:p>
          <a:p>
            <a:r>
              <a:rPr lang="zh-CN" altLang="en-US" dirty="0"/>
              <a:t>模型不能过于复杂，使得泛化间隔不会太大。</a:t>
            </a:r>
            <a:endParaRPr lang="en-US" altLang="zh-CN" dirty="0"/>
          </a:p>
          <a:p>
            <a:r>
              <a:rPr lang="zh-CN" altLang="en-US" dirty="0"/>
              <a:t>模型容量的极限是最近邻模型，获得最小的训练误差</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76</a:t>
            </a:fld>
            <a:endParaRPr lang="zh-CN" altLang="en-US" dirty="0"/>
          </a:p>
        </p:txBody>
      </p:sp>
      <p:pic>
        <p:nvPicPr>
          <p:cNvPr id="5" name="图片 4"/>
          <p:cNvPicPr>
            <a:picLocks noChangeAspect="1"/>
          </p:cNvPicPr>
          <p:nvPr/>
        </p:nvPicPr>
        <p:blipFill>
          <a:blip r:embed="rId2"/>
          <a:stretch>
            <a:fillRect/>
          </a:stretch>
        </p:blipFill>
        <p:spPr>
          <a:xfrm>
            <a:off x="5485199" y="1775744"/>
            <a:ext cx="6706801" cy="3854588"/>
          </a:xfrm>
          <a:prstGeom prst="rect">
            <a:avLst/>
          </a:prstGeom>
        </p:spPr>
      </p:pic>
    </p:spTree>
    <p:extLst>
      <p:ext uri="{BB962C8B-B14F-4D97-AF65-F5344CB8AC3E}">
        <p14:creationId xmlns:p14="http://schemas.microsoft.com/office/powerpoint/2010/main" val="1992009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容量、过拟合和欠拟合</a:t>
            </a:r>
          </a:p>
        </p:txBody>
      </p:sp>
      <p:sp>
        <p:nvSpPr>
          <p:cNvPr id="3" name="内容占位符 2"/>
          <p:cNvSpPr>
            <a:spLocks noGrp="1"/>
          </p:cNvSpPr>
          <p:nvPr>
            <p:ph idx="1"/>
          </p:nvPr>
        </p:nvSpPr>
        <p:spPr>
          <a:xfrm>
            <a:off x="671455" y="1200149"/>
            <a:ext cx="4806478" cy="5818717"/>
          </a:xfrm>
        </p:spPr>
        <p:txBody>
          <a:bodyPr>
            <a:normAutofit/>
          </a:bodyPr>
          <a:lstStyle/>
          <a:p>
            <a:r>
              <a:rPr lang="zh-CN" altLang="en-US" dirty="0"/>
              <a:t>构造回归问题：给一个</a:t>
            </a:r>
            <a:r>
              <a:rPr lang="en-US" altLang="zh-CN" dirty="0"/>
              <a:t>5 </a:t>
            </a:r>
            <a:r>
              <a:rPr lang="zh-CN" altLang="en-US" dirty="0"/>
              <a:t>阶多项式添加适当大小的噪声</a:t>
            </a:r>
            <a:endParaRPr lang="en-US" altLang="zh-CN" dirty="0"/>
          </a:p>
          <a:p>
            <a:pPr lvl="1"/>
            <a:r>
              <a:rPr lang="zh-CN" altLang="en-US" dirty="0"/>
              <a:t>生成单个测试集</a:t>
            </a:r>
            <a:endParaRPr lang="en-US" altLang="zh-CN" dirty="0"/>
          </a:p>
          <a:p>
            <a:pPr lvl="1"/>
            <a:r>
              <a:rPr lang="zh-CN" altLang="en-US" dirty="0"/>
              <a:t>生成一些不同尺寸的训练集</a:t>
            </a:r>
            <a:endParaRPr lang="en-US" altLang="zh-CN" dirty="0"/>
          </a:p>
          <a:p>
            <a:r>
              <a:rPr lang="zh-CN" altLang="en-US" dirty="0"/>
              <a:t>二阶模型</a:t>
            </a:r>
            <a:endParaRPr lang="en-US" altLang="zh-CN" dirty="0"/>
          </a:p>
          <a:p>
            <a:pPr lvl="1"/>
            <a:r>
              <a:rPr lang="zh-CN" altLang="en-US" dirty="0"/>
              <a:t>数据集越大，训练误差越大，但测试误差越小</a:t>
            </a:r>
            <a:endParaRPr lang="en-US" altLang="zh-CN" dirty="0"/>
          </a:p>
          <a:p>
            <a:pPr lvl="1"/>
            <a:r>
              <a:rPr lang="zh-CN" altLang="en-US" dirty="0"/>
              <a:t>测试误差渐进于较高值</a:t>
            </a:r>
            <a:endParaRPr lang="en-US" altLang="zh-CN" dirty="0"/>
          </a:p>
          <a:p>
            <a:r>
              <a:rPr lang="zh-CN" altLang="en-US" dirty="0"/>
              <a:t>最优阶模型</a:t>
            </a:r>
            <a:endParaRPr lang="en-US" altLang="zh-CN" dirty="0"/>
          </a:p>
          <a:p>
            <a:pPr lvl="1"/>
            <a:r>
              <a:rPr lang="zh-CN" altLang="en-US" dirty="0"/>
              <a:t>测试误差渐进于贝叶斯误差</a:t>
            </a:r>
            <a:endParaRPr lang="en-US" altLang="zh-CN" dirty="0"/>
          </a:p>
          <a:p>
            <a:pPr lvl="1"/>
            <a:r>
              <a:rPr lang="zh-CN" altLang="en-US" dirty="0"/>
              <a:t>训练误差低于贝叶斯误差</a:t>
            </a:r>
            <a:endParaRPr lang="en-US" altLang="zh-CN" dirty="0"/>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77</a:t>
            </a:fld>
            <a:endParaRPr lang="zh-CN" altLang="en-US" dirty="0"/>
          </a:p>
        </p:txBody>
      </p:sp>
      <p:pic>
        <p:nvPicPr>
          <p:cNvPr id="5" name="图片 4"/>
          <p:cNvPicPr>
            <a:picLocks noChangeAspect="1"/>
          </p:cNvPicPr>
          <p:nvPr/>
        </p:nvPicPr>
        <p:blipFill>
          <a:blip r:embed="rId2"/>
          <a:stretch>
            <a:fillRect/>
          </a:stretch>
        </p:blipFill>
        <p:spPr>
          <a:xfrm>
            <a:off x="5722126" y="1132417"/>
            <a:ext cx="6340128" cy="3041650"/>
          </a:xfrm>
          <a:prstGeom prst="rect">
            <a:avLst/>
          </a:prstGeom>
        </p:spPr>
      </p:pic>
      <p:pic>
        <p:nvPicPr>
          <p:cNvPr id="6" name="图片 5"/>
          <p:cNvPicPr>
            <a:picLocks noChangeAspect="1"/>
          </p:cNvPicPr>
          <p:nvPr/>
        </p:nvPicPr>
        <p:blipFill>
          <a:blip r:embed="rId3"/>
          <a:stretch>
            <a:fillRect/>
          </a:stretch>
        </p:blipFill>
        <p:spPr>
          <a:xfrm>
            <a:off x="7711712" y="4640333"/>
            <a:ext cx="3907633" cy="1972134"/>
          </a:xfrm>
          <a:prstGeom prst="rect">
            <a:avLst/>
          </a:prstGeom>
        </p:spPr>
      </p:pic>
    </p:spTree>
    <p:extLst>
      <p:ext uri="{BB962C8B-B14F-4D97-AF65-F5344CB8AC3E}">
        <p14:creationId xmlns:p14="http://schemas.microsoft.com/office/powerpoint/2010/main" val="2498697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没有免费午餐定理</a:t>
            </a:r>
          </a:p>
        </p:txBody>
      </p:sp>
      <p:sp>
        <p:nvSpPr>
          <p:cNvPr id="3" name="内容占位符 2"/>
          <p:cNvSpPr>
            <a:spLocks noGrp="1"/>
          </p:cNvSpPr>
          <p:nvPr>
            <p:ph idx="1"/>
          </p:nvPr>
        </p:nvSpPr>
        <p:spPr/>
        <p:txBody>
          <a:bodyPr/>
          <a:lstStyle/>
          <a:p>
            <a:r>
              <a:rPr lang="zh-CN" altLang="en-US" dirty="0"/>
              <a:t>在所有可能的数据生成分布上平均之后，每一个分类算法在未事先观测的点上都有相同的错误率</a:t>
            </a:r>
            <a:endParaRPr lang="en-US" altLang="zh-CN" dirty="0"/>
          </a:p>
          <a:p>
            <a:r>
              <a:rPr lang="zh-CN" altLang="en-US" dirty="0"/>
              <a:t>没有一个机器学习算法总是比其他的要好</a:t>
            </a:r>
            <a:endParaRPr lang="en-US" altLang="zh-CN" dirty="0"/>
          </a:p>
          <a:p>
            <a:r>
              <a:rPr lang="zh-CN" altLang="en-US" dirty="0"/>
              <a:t>仅考虑所有可能的数据生成分布时成立</a:t>
            </a:r>
            <a:endParaRPr lang="en-US" altLang="zh-CN" dirty="0"/>
          </a:p>
          <a:p>
            <a:r>
              <a:rPr lang="zh-CN" altLang="en-US" dirty="0"/>
              <a:t>需要设计在特定任务上性能良好的机器学习算法</a:t>
            </a:r>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78</a:t>
            </a:fld>
            <a:endParaRPr lang="zh-CN" altLang="en-US" dirty="0"/>
          </a:p>
        </p:txBody>
      </p:sp>
    </p:spTree>
    <p:extLst>
      <p:ext uri="{BB962C8B-B14F-4D97-AF65-F5344CB8AC3E}">
        <p14:creationId xmlns:p14="http://schemas.microsoft.com/office/powerpoint/2010/main" val="3837954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权重衰减是通过偏好设定来控制算法的性能的一种方法</a:t>
                </a:r>
                <a:endParaRPr lang="en-US" altLang="zh-CN" dirty="0"/>
              </a:p>
              <a:p>
                <a:endParaRPr lang="en-US" altLang="zh-CN" dirty="0"/>
              </a:p>
              <a:p>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=0</m:t>
                    </m:r>
                  </m:oMath>
                </a14:m>
                <a:r>
                  <a:rPr lang="en-US" altLang="zh-CN" dirty="0"/>
                  <a:t> </a:t>
                </a:r>
                <a:r>
                  <a:rPr lang="zh-CN" altLang="en-US" dirty="0"/>
                  <a:t>没有任何偏好</a:t>
                </a:r>
                <a:endParaRPr lang="en-US" altLang="zh-CN" dirty="0"/>
              </a:p>
              <a:p>
                <a:r>
                  <a:rPr lang="zh-CN" altLang="en-US" dirty="0"/>
                  <a:t>越大的</a:t>
                </a:r>
                <a14:m>
                  <m:oMath xmlns:m="http://schemas.openxmlformats.org/officeDocument/2006/math">
                    <m:r>
                      <a:rPr lang="en-US" altLang="zh-CN" b="0" i="1" smtClean="0">
                        <a:latin typeface="Cambria Math" panose="02040503050406030204" pitchFamily="18" charset="0"/>
                      </a:rPr>
                      <m:t>𝜆</m:t>
                    </m:r>
                  </m:oMath>
                </a14:m>
                <a:r>
                  <a:rPr lang="en-US" altLang="zh-CN" dirty="0"/>
                  <a:t> </a:t>
                </a:r>
                <a:r>
                  <a:rPr lang="zh-CN" altLang="en-US" dirty="0"/>
                  <a:t>偏好越小的权重</a:t>
                </a:r>
                <a:endParaRPr lang="en-US" altLang="zh-CN" dirty="0"/>
              </a:p>
              <a:p>
                <a:r>
                  <a:rPr lang="zh-CN" altLang="en-US" dirty="0"/>
                  <a:t>权重衰减控制模型欠拟合或过拟合</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79</a:t>
            </a:fld>
            <a:endParaRPr lang="zh-CN" altLang="en-US" dirty="0"/>
          </a:p>
        </p:txBody>
      </p:sp>
      <p:pic>
        <p:nvPicPr>
          <p:cNvPr id="5" name="图片 4"/>
          <p:cNvPicPr>
            <a:picLocks noChangeAspect="1"/>
          </p:cNvPicPr>
          <p:nvPr/>
        </p:nvPicPr>
        <p:blipFill>
          <a:blip r:embed="rId3"/>
          <a:stretch>
            <a:fillRect/>
          </a:stretch>
        </p:blipFill>
        <p:spPr>
          <a:xfrm>
            <a:off x="3148481" y="1930389"/>
            <a:ext cx="5938769" cy="1024478"/>
          </a:xfrm>
          <a:prstGeom prst="rect">
            <a:avLst/>
          </a:prstGeom>
        </p:spPr>
      </p:pic>
      <p:pic>
        <p:nvPicPr>
          <p:cNvPr id="6" name="图片 5"/>
          <p:cNvPicPr>
            <a:picLocks noChangeAspect="1"/>
          </p:cNvPicPr>
          <p:nvPr/>
        </p:nvPicPr>
        <p:blipFill>
          <a:blip r:embed="rId4"/>
          <a:stretch>
            <a:fillRect/>
          </a:stretch>
        </p:blipFill>
        <p:spPr>
          <a:xfrm>
            <a:off x="6559409" y="3685106"/>
            <a:ext cx="5524784" cy="2635385"/>
          </a:xfrm>
          <a:prstGeom prst="rect">
            <a:avLst/>
          </a:prstGeom>
        </p:spPr>
      </p:pic>
    </p:spTree>
    <p:extLst>
      <p:ext uri="{BB962C8B-B14F-4D97-AF65-F5344CB8AC3E}">
        <p14:creationId xmlns:p14="http://schemas.microsoft.com/office/powerpoint/2010/main" val="187995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线性相关与线性子空间</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向量</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𝑛</m:t>
                            </m:r>
                          </m:sub>
                        </m:sSub>
                      </m:e>
                    </m:d>
                  </m:oMath>
                </a14:m>
                <a:r>
                  <a:rPr lang="zh-CN" altLang="en-US" dirty="0"/>
                  <a:t>生成子空间为</a:t>
                </a:r>
                <a:r>
                  <a:rPr lang="en-US" altLang="zh-CN" dirty="0"/>
                  <a:t> </a:t>
                </a:r>
                <a14:m>
                  <m:oMath xmlns:m="http://schemas.openxmlformats.org/officeDocument/2006/math">
                    <m:r>
                      <a:rPr lang="en-US" altLang="zh-CN" b="1" i="1" smtClean="0">
                        <a:latin typeface="Cambria Math" panose="02040503050406030204" pitchFamily="18" charset="0"/>
                      </a:rPr>
                      <m:t>𝒗</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e>
                    </m:nary>
                  </m:oMath>
                </a14:m>
                <a:r>
                  <a:rPr lang="en-US" altLang="zh-CN" dirty="0"/>
                  <a:t>, </a:t>
                </a:r>
                <a:r>
                  <a:rPr lang="zh-CN" altLang="en-US" dirty="0"/>
                  <a:t>是这些向量线性组合之后能抵达点的集合</a:t>
                </a:r>
                <a:endParaRPr lang="en-US" altLang="zh-CN" dirty="0"/>
              </a:p>
              <a:p>
                <a14:m>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a14:m>
                <a:r>
                  <a:rPr lang="en-US" altLang="zh-CN" b="1" dirty="0"/>
                  <a:t> </a:t>
                </a:r>
                <a:r>
                  <a:rPr lang="zh-CN" altLang="en-US" dirty="0"/>
                  <a:t>可以写成 </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r>
                      <a:rPr lang="en-US" altLang="zh-CN" b="1" i="1" smtClean="0">
                        <a:latin typeface="Cambria Math" panose="02040503050406030204" pitchFamily="18" charset="0"/>
                      </a:rPr>
                      <m:t>𝒃</m:t>
                    </m:r>
                  </m:oMath>
                </a14:m>
                <a:endParaRPr lang="en-US" altLang="zh-CN" b="1" dirty="0"/>
              </a:p>
              <a:p>
                <a:pPr lvl="1"/>
                <a14:m>
                  <m:oMath xmlns:m="http://schemas.openxmlformats.org/officeDocument/2006/math">
                    <m:r>
                      <a:rPr lang="en-US" altLang="zh-CN" b="1" i="1" smtClean="0">
                        <a:latin typeface="Cambria Math" panose="02040503050406030204" pitchFamily="18" charset="0"/>
                      </a:rPr>
                      <m:t>𝑨𝒙</m:t>
                    </m:r>
                  </m:oMath>
                </a14:m>
                <a:r>
                  <a:rPr lang="en-US" altLang="zh-CN" b="1" dirty="0"/>
                  <a:t> </a:t>
                </a:r>
                <a:r>
                  <a:rPr lang="zh-CN" altLang="en-US" dirty="0"/>
                  <a:t>表示</a:t>
                </a:r>
                <a14:m>
                  <m:oMath xmlns:m="http://schemas.openxmlformats.org/officeDocument/2006/math">
                    <m:r>
                      <a:rPr lang="en-US" altLang="zh-CN" b="1" i="1" dirty="0" smtClean="0">
                        <a:latin typeface="Cambria Math" panose="02040503050406030204" pitchFamily="18" charset="0"/>
                      </a:rPr>
                      <m:t>𝑨</m:t>
                    </m:r>
                  </m:oMath>
                </a14:m>
                <a:r>
                  <a:rPr lang="en-US" altLang="zh-CN" b="1" dirty="0"/>
                  <a:t> </a:t>
                </a:r>
                <a:r>
                  <a:rPr lang="zh-CN" altLang="en-US" dirty="0"/>
                  <a:t>列向量的线性组合</a:t>
                </a:r>
                <a:r>
                  <a:rPr lang="en-US" altLang="zh-CN" dirty="0"/>
                  <a:t>, </a:t>
                </a:r>
                <a:r>
                  <a:rPr lang="zh-CN" altLang="en-US" dirty="0"/>
                  <a:t>即为列向量的生成子空间，称为矩阵</a:t>
                </a:r>
                <a14:m>
                  <m:oMath xmlns:m="http://schemas.openxmlformats.org/officeDocument/2006/math">
                    <m:r>
                      <a:rPr lang="en-US" altLang="zh-CN" b="1" i="1" smtClean="0">
                        <a:latin typeface="Cambria Math" panose="02040503050406030204" pitchFamily="18" charset="0"/>
                      </a:rPr>
                      <m:t>𝑨</m:t>
                    </m:r>
                  </m:oMath>
                </a14:m>
                <a:r>
                  <a:rPr lang="zh-CN" altLang="en-US" dirty="0"/>
                  <a:t>的值域</a:t>
                </a:r>
                <a:endParaRPr lang="en-US" altLang="zh-CN" dirty="0"/>
              </a:p>
              <a:p>
                <a:pPr lvl="1"/>
                <a14:m>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a14:m>
                <a:r>
                  <a:rPr lang="en-US" altLang="zh-CN" b="1" dirty="0"/>
                  <a:t> </a:t>
                </a:r>
                <a:r>
                  <a:rPr lang="zh-CN" altLang="en-US" dirty="0"/>
                  <a:t>是否有解，就看</a:t>
                </a:r>
                <a14:m>
                  <m:oMath xmlns:m="http://schemas.openxmlformats.org/officeDocument/2006/math">
                    <m:r>
                      <a:rPr lang="en-US" altLang="zh-CN" b="1" i="1" smtClean="0">
                        <a:latin typeface="Cambria Math" panose="02040503050406030204" pitchFamily="18" charset="0"/>
                      </a:rPr>
                      <m:t>𝒃</m:t>
                    </m:r>
                  </m:oMath>
                </a14:m>
                <a:r>
                  <a:rPr lang="zh-CN" altLang="en-US" dirty="0"/>
                  <a:t>是否在</a:t>
                </a:r>
                <a14:m>
                  <m:oMath xmlns:m="http://schemas.openxmlformats.org/officeDocument/2006/math">
                    <m:r>
                      <a:rPr lang="en-US" altLang="zh-CN" b="1" i="1" smtClean="0">
                        <a:latin typeface="Cambria Math" panose="02040503050406030204" pitchFamily="18" charset="0"/>
                      </a:rPr>
                      <m:t>𝑨</m:t>
                    </m:r>
                  </m:oMath>
                </a14:m>
                <a:r>
                  <a:rPr lang="en-US" altLang="zh-CN" b="1" dirty="0"/>
                  <a:t> </a:t>
                </a:r>
                <a:r>
                  <a:rPr lang="zh-CN" altLang="en-US" dirty="0"/>
                  <a:t>列向量的生成子空间中</a:t>
                </a:r>
                <a:endParaRPr lang="en-US" altLang="zh-CN" dirty="0"/>
              </a:p>
              <a:p>
                <a:pPr lvl="1"/>
                <a:endParaRPr lang="en-US" altLang="zh-CN"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8</a:t>
            </a:fld>
            <a:endParaRPr lang="zh-CN" altLang="en-US" dirty="0"/>
          </a:p>
        </p:txBody>
      </p:sp>
    </p:spTree>
    <p:extLst>
      <p:ext uri="{BB962C8B-B14F-4D97-AF65-F5344CB8AC3E}">
        <p14:creationId xmlns:p14="http://schemas.microsoft.com/office/powerpoint/2010/main" val="36480989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正则化一个学习函数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e>
                    </m:d>
                  </m:oMath>
                </a14:m>
                <a:r>
                  <a:rPr lang="zh-CN" altLang="en-US" dirty="0"/>
                  <a:t>的模型，我们可以给代价函数添加被称为正则化项的惩罚。</a:t>
                </a:r>
                <a:endParaRPr lang="en-US" altLang="zh-CN" dirty="0"/>
              </a:p>
              <a:p>
                <a:pPr lvl="1"/>
                <a14:m>
                  <m:oMath xmlns:m="http://schemas.openxmlformats.org/officeDocument/2006/math">
                    <m:r>
                      <m:rPr>
                        <m:sty m:val="p"/>
                      </m:rPr>
                      <a:rPr lang="en-US" altLang="zh-CN" b="0" i="0" smtClean="0">
                        <a:latin typeface="Cambria Math" panose="02040503050406030204" pitchFamily="18" charset="0"/>
                      </a:rPr>
                      <m:t>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𝑤</m:t>
                    </m:r>
                  </m:oMath>
                </a14:m>
                <a:endParaRPr lang="en-US" altLang="zh-CN" b="0" dirty="0"/>
              </a:p>
              <a:p>
                <a:pPr lvl="1"/>
                <a14:m>
                  <m:oMath xmlns:m="http://schemas.openxmlformats.org/officeDocument/2006/math">
                    <m:r>
                      <m:rPr>
                        <m:sty m:val="p"/>
                      </m:rPr>
                      <a:rPr lang="en-US" altLang="zh-CN">
                        <a:latin typeface="Cambria Math" panose="02040503050406030204" pitchFamily="18" charset="0"/>
                      </a:rPr>
                      <m:t>Ω</m:t>
                    </m:r>
                    <m:d>
                      <m:dPr>
                        <m:ctrlPr>
                          <a:rPr lang="en-US" altLang="zh-CN" i="1">
                            <a:latin typeface="Cambria Math" panose="02040503050406030204" pitchFamily="18" charset="0"/>
                          </a:rPr>
                        </m:ctrlPr>
                      </m:dPr>
                      <m:e>
                        <m:r>
                          <a:rPr lang="en-US" altLang="zh-CN" i="1">
                            <a:latin typeface="Cambria Math" panose="02040503050406030204" pitchFamily="18" charset="0"/>
                          </a:rPr>
                          <m:t>𝑤</m:t>
                        </m:r>
                      </m:e>
                    </m:d>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e>
                      <m:sub>
                        <m:r>
                          <a:rPr lang="en-US" altLang="zh-CN" b="0" i="1" smtClean="0">
                            <a:latin typeface="Cambria Math" panose="02040503050406030204" pitchFamily="18" charset="0"/>
                          </a:rPr>
                          <m:t>1</m:t>
                        </m:r>
                      </m:sub>
                    </m:sSub>
                  </m:oMath>
                </a14:m>
                <a:endParaRPr lang="en-US" altLang="zh-CN" dirty="0"/>
              </a:p>
              <a:p>
                <a:r>
                  <a:rPr lang="zh-CN" altLang="en-US" dirty="0"/>
                  <a:t>正则化是指我们修改学习算法，使其降低泛化误差而非训练误差</a:t>
                </a:r>
                <a:endParaRPr lang="en-US" altLang="zh-CN" dirty="0"/>
              </a:p>
              <a:p>
                <a:r>
                  <a:rPr lang="zh-CN" altLang="en-US" dirty="0"/>
                  <a:t>没有免费午餐定理也说明没有最优的正则化形式</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80</a:t>
            </a:fld>
            <a:endParaRPr lang="zh-CN" altLang="en-US" dirty="0"/>
          </a:p>
        </p:txBody>
      </p:sp>
    </p:spTree>
    <p:extLst>
      <p:ext uri="{BB962C8B-B14F-4D97-AF65-F5344CB8AC3E}">
        <p14:creationId xmlns:p14="http://schemas.microsoft.com/office/powerpoint/2010/main" val="3575395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超参数和验证集</a:t>
            </a:r>
          </a:p>
        </p:txBody>
      </p:sp>
      <p:sp>
        <p:nvSpPr>
          <p:cNvPr id="3" name="内容占位符 2"/>
          <p:cNvSpPr>
            <a:spLocks noGrp="1"/>
          </p:cNvSpPr>
          <p:nvPr>
            <p:ph idx="1"/>
          </p:nvPr>
        </p:nvSpPr>
        <p:spPr/>
        <p:txBody>
          <a:bodyPr/>
          <a:lstStyle/>
          <a:p>
            <a:r>
              <a:rPr lang="zh-CN" altLang="en-US" dirty="0"/>
              <a:t>超参数可以设置来控制算法行为</a:t>
            </a:r>
            <a:endParaRPr lang="en-US" altLang="zh-CN" dirty="0"/>
          </a:p>
          <a:p>
            <a:r>
              <a:rPr lang="zh-CN" altLang="en-US" dirty="0"/>
              <a:t>超参数的值不是通过学习算法本身学习出来的</a:t>
            </a:r>
            <a:endParaRPr lang="en-US" altLang="zh-CN" dirty="0"/>
          </a:p>
          <a:p>
            <a:pPr lvl="1"/>
            <a:r>
              <a:rPr lang="zh-CN" altLang="en-US" dirty="0"/>
              <a:t>难优化</a:t>
            </a:r>
            <a:endParaRPr lang="en-US" altLang="zh-CN" dirty="0"/>
          </a:p>
          <a:p>
            <a:pPr lvl="1"/>
            <a:r>
              <a:rPr lang="zh-CN" altLang="en-US" dirty="0"/>
              <a:t>不适合在训练集上学习</a:t>
            </a:r>
            <a:endParaRPr lang="en-US" altLang="zh-CN" dirty="0"/>
          </a:p>
          <a:p>
            <a:r>
              <a:rPr lang="zh-CN" altLang="en-US" dirty="0"/>
              <a:t>验证集：用于选择</a:t>
            </a:r>
            <a:r>
              <a:rPr lang="en-US" altLang="zh-CN" dirty="0"/>
              <a:t>/</a:t>
            </a:r>
            <a:r>
              <a:rPr lang="zh-CN" altLang="en-US" dirty="0"/>
              <a:t>学习超参数</a:t>
            </a:r>
            <a:endParaRPr lang="en-US" altLang="zh-CN" dirty="0"/>
          </a:p>
          <a:p>
            <a:pPr lvl="1"/>
            <a:r>
              <a:rPr lang="zh-CN" altLang="en-US" dirty="0"/>
              <a:t>训练集观测不到</a:t>
            </a:r>
            <a:endParaRPr lang="en-US" altLang="zh-CN" dirty="0"/>
          </a:p>
          <a:p>
            <a:pPr lvl="1"/>
            <a:r>
              <a:rPr lang="zh-CN" altLang="en-US" dirty="0"/>
              <a:t>不含测试样本</a:t>
            </a:r>
            <a:endParaRPr lang="en-US" altLang="zh-CN" dirty="0"/>
          </a:p>
          <a:p>
            <a:pPr lvl="1"/>
            <a:r>
              <a:rPr lang="zh-CN" altLang="en-US" dirty="0"/>
              <a:t>将数据集一分为二，比例通常为</a:t>
            </a:r>
            <a:r>
              <a:rPr lang="en-US" altLang="zh-CN" dirty="0"/>
              <a:t>4:1</a:t>
            </a:r>
          </a:p>
          <a:p>
            <a:pPr lvl="1"/>
            <a:endParaRPr lang="zh-CN" altLang="en-US" dirty="0"/>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81</a:t>
            </a:fld>
            <a:endParaRPr lang="zh-CN" altLang="en-US" dirty="0"/>
          </a:p>
        </p:txBody>
      </p:sp>
    </p:spTree>
    <p:extLst>
      <p:ext uri="{BB962C8B-B14F-4D97-AF65-F5344CB8AC3E}">
        <p14:creationId xmlns:p14="http://schemas.microsoft.com/office/powerpoint/2010/main" val="126143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交叉验证</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小规模测试集带来较大的不确定性，难以判断算法性能的差异性</a:t>
                </a:r>
                <a:endParaRPr lang="en-US" altLang="zh-CN" dirty="0"/>
              </a:p>
              <a:p>
                <a:r>
                  <a:rPr lang="zh-CN" altLang="en-US" dirty="0"/>
                  <a:t>通过</a:t>
                </a:r>
                <a:r>
                  <a:rPr lang="en-US" altLang="zh-CN" dirty="0"/>
                  <a:t>k-fold</a:t>
                </a:r>
                <a:r>
                  <a:rPr lang="zh-CN" altLang="en-US" dirty="0"/>
                  <a:t>交叉验证，计算整个数据集的测试误差</a:t>
                </a:r>
                <a:endParaRPr lang="en-US" altLang="zh-CN" dirty="0"/>
              </a:p>
              <a:p>
                <a:pPr lvl="1"/>
                <a:r>
                  <a:rPr lang="zh-CN" altLang="en-US" dirty="0"/>
                  <a:t>将数据集分成</a:t>
                </a:r>
                <a14:m>
                  <m:oMath xmlns:m="http://schemas.openxmlformats.org/officeDocument/2006/math">
                    <m:r>
                      <a:rPr lang="en-US" altLang="zh-CN" b="0" i="1" smtClean="0">
                        <a:latin typeface="Cambria Math" panose="02040503050406030204" pitchFamily="18" charset="0"/>
                      </a:rPr>
                      <m:t>𝑘</m:t>
                    </m:r>
                  </m:oMath>
                </a14:m>
                <a:r>
                  <a:rPr lang="zh-CN" altLang="en-US" dirty="0"/>
                  <a:t>份不重合子集</a:t>
                </a:r>
                <a:endParaRPr lang="en-US" altLang="zh-CN" dirty="0"/>
              </a:p>
              <a:p>
                <a:pPr lvl="1"/>
                <a:r>
                  <a:rPr lang="zh-CN" altLang="en-US" dirty="0"/>
                  <a:t>第</a:t>
                </a:r>
                <a:r>
                  <a:rPr lang="en-US" altLang="zh-CN" dirty="0" err="1"/>
                  <a:t>i</a:t>
                </a:r>
                <a:r>
                  <a:rPr lang="zh-CN" altLang="en-US" dirty="0"/>
                  <a:t>次测试时，选择第</a:t>
                </a:r>
                <a:r>
                  <a:rPr lang="en-US" altLang="zh-CN" dirty="0" err="1"/>
                  <a:t>i</a:t>
                </a:r>
                <a:r>
                  <a:rPr lang="zh-CN" altLang="en-US" dirty="0"/>
                  <a:t>个子集来作为测试集，其他作为训练集</a:t>
                </a:r>
                <a:endParaRPr lang="en-US" altLang="zh-CN" dirty="0"/>
              </a:p>
              <a:p>
                <a:pPr lvl="1"/>
                <a:r>
                  <a:rPr lang="zh-CN" altLang="en-US" dirty="0"/>
                  <a:t>用</a:t>
                </a:r>
                <a:r>
                  <a:rPr lang="en-US" altLang="zh-CN" dirty="0"/>
                  <a:t>k</a:t>
                </a:r>
                <a:r>
                  <a:rPr lang="zh-CN" altLang="en-US" dirty="0"/>
                  <a:t>次测试计算后的平均测试误差作为整个数据集的测试误差</a:t>
                </a:r>
                <a:endParaRPr lang="en-US" altLang="zh-CN" dirty="0"/>
              </a:p>
              <a:p>
                <a:pPr lvl="1"/>
                <a:endParaRPr lang="en-US" altLang="zh-CN" dirty="0"/>
              </a:p>
              <a:p>
                <a:pPr lvl="1"/>
                <a:endParaRPr lang="en-US" altLang="zh-CN"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82</a:t>
            </a:fld>
            <a:endParaRPr lang="zh-CN" altLang="en-US" dirty="0"/>
          </a:p>
        </p:txBody>
      </p:sp>
    </p:spTree>
    <p:extLst>
      <p:ext uri="{BB962C8B-B14F-4D97-AF65-F5344CB8AC3E}">
        <p14:creationId xmlns:p14="http://schemas.microsoft.com/office/powerpoint/2010/main" val="1977141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点估计、偏差与方差</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令</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e>
                    </m:d>
                  </m:oMath>
                </a14:m>
                <a:r>
                  <a:rPr lang="zh-CN" altLang="en-US" dirty="0"/>
                  <a:t>独立同分布，点估计是这些数据的任意函数</a:t>
                </a:r>
                <a:endParaRPr lang="en-US" altLang="zh-CN" dirty="0"/>
              </a:p>
              <a:p>
                <a:pPr lvl="1"/>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sub>
                        <m:r>
                          <a:rPr lang="en-US" altLang="zh-CN" b="0" i="1" dirty="0" smtClean="0">
                            <a:latin typeface="Cambria Math" panose="02040503050406030204" pitchFamily="18" charset="0"/>
                          </a:rPr>
                          <m:t>𝑚</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𝑚</m:t>
                            </m:r>
                          </m:sub>
                        </m:sSub>
                      </m:e>
                    </m:d>
                  </m:oMath>
                </a14:m>
                <a:endParaRPr lang="en-US" altLang="zh-CN" dirty="0"/>
              </a:p>
              <a:p>
                <a14:m>
                  <m:oMath xmlns:m="http://schemas.openxmlformats.org/officeDocument/2006/math">
                    <m:r>
                      <m:rPr>
                        <m:sty m:val="p"/>
                      </m:rPr>
                      <a:rPr lang="en-US" altLang="zh-CN" b="0" i="0" smtClean="0">
                        <a:latin typeface="Cambria Math" panose="02040503050406030204" pitchFamily="18" charset="0"/>
                      </a:rPr>
                      <m:t>bias</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sub>
                            <m:r>
                              <a:rPr lang="en-US" altLang="zh-CN" b="0" i="1" smtClean="0">
                                <a:latin typeface="Cambria Math" panose="02040503050406030204" pitchFamily="18" charset="0"/>
                              </a:rPr>
                              <m:t>𝑚</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𝔼</m:t>
                    </m:r>
                    <m:d>
                      <m:dPr>
                        <m:ctrlPr>
                          <a:rPr lang="en-US" altLang="zh-CN" b="0" i="1"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sub>
                            <m:r>
                              <a:rPr lang="en-US" altLang="zh-CN" b="0" i="1" dirty="0" smtClean="0">
                                <a:latin typeface="Cambria Math" panose="02040503050406030204" pitchFamily="18" charset="0"/>
                              </a:rPr>
                              <m:t>𝑚</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𝜃</m:t>
                    </m:r>
                  </m:oMath>
                </a14:m>
                <a:endParaRPr lang="en-US" altLang="zh-CN" dirty="0"/>
              </a:p>
              <a:p>
                <a:pPr lvl="1"/>
                <a14:m>
                  <m:oMath xmlns:m="http://schemas.openxmlformats.org/officeDocument/2006/math">
                    <m:r>
                      <m:rPr>
                        <m:sty m:val="p"/>
                      </m:rPr>
                      <a:rPr lang="en-US" altLang="zh-CN">
                        <a:latin typeface="Cambria Math" panose="02040503050406030204" pitchFamily="18" charset="0"/>
                      </a:rPr>
                      <m:t>bias</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𝑚</m:t>
                            </m:r>
                          </m:sub>
                        </m:sSub>
                      </m:e>
                    </m:d>
                    <m:r>
                      <a:rPr lang="en-US" altLang="zh-CN" b="0" i="1" smtClean="0">
                        <a:latin typeface="Cambria Math" panose="02040503050406030204" pitchFamily="18" charset="0"/>
                      </a:rPr>
                      <m:t>=0</m:t>
                    </m:r>
                  </m:oMath>
                </a14:m>
                <a:r>
                  <a:rPr lang="zh-CN" altLang="en-US" dirty="0"/>
                  <a:t> 无偏</a:t>
                </a:r>
                <a:endParaRPr lang="en-US" altLang="zh-CN" dirty="0"/>
              </a:p>
              <a:p>
                <a:pPr lvl="1"/>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𝑚</m:t>
                            </m:r>
                            <m:r>
                              <a:rPr lang="en-US" altLang="zh-CN" b="0" i="1" smtClean="0">
                                <a:latin typeface="Cambria Math" panose="02040503050406030204" pitchFamily="18" charset="0"/>
                              </a:rPr>
                              <m:t>→∞</m:t>
                            </m:r>
                          </m:lim>
                        </m:limLow>
                      </m:fName>
                      <m:e>
                        <m:r>
                          <m:rPr>
                            <m:sty m:val="p"/>
                          </m:rPr>
                          <a:rPr lang="en-US" altLang="zh-CN">
                            <a:latin typeface="Cambria Math" panose="02040503050406030204" pitchFamily="18" charset="0"/>
                          </a:rPr>
                          <m:t>bias</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𝑚</m:t>
                                </m:r>
                              </m:sub>
                            </m:sSub>
                          </m:e>
                        </m:d>
                      </m:e>
                    </m:func>
                    <m:r>
                      <a:rPr lang="en-US" altLang="zh-CN" b="0" i="1" smtClean="0">
                        <a:latin typeface="Cambria Math" panose="02040503050406030204" pitchFamily="18" charset="0"/>
                      </a:rPr>
                      <m:t>=0</m:t>
                    </m:r>
                  </m:oMath>
                </a14:m>
                <a:r>
                  <a:rPr lang="en-US" altLang="zh-CN" dirty="0"/>
                  <a:t> </a:t>
                </a:r>
                <a:r>
                  <a:rPr lang="zh-CN" altLang="en-US" dirty="0"/>
                  <a:t>渐进无偏</a:t>
                </a:r>
                <a:endParaRPr lang="en-US" altLang="zh-CN" dirty="0"/>
              </a:p>
              <a:p>
                <a:r>
                  <a:rPr lang="zh-CN" altLang="en-US" dirty="0"/>
                  <a:t>贝努利分布</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𝑥</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𝜃</m:t>
                            </m:r>
                          </m:e>
                        </m:d>
                      </m:e>
                      <m:sup>
                        <m:r>
                          <a:rPr lang="en-US" altLang="zh-CN" b="0" i="1" smtClean="0">
                            <a:latin typeface="Cambria Math" panose="02040503050406030204" pitchFamily="18" charset="0"/>
                          </a:rPr>
                          <m:t>1−</m:t>
                        </m:r>
                        <m:r>
                          <a:rPr lang="en-US" altLang="zh-CN" b="0" i="1" smtClean="0">
                            <a:latin typeface="Cambria Math" panose="02040503050406030204" pitchFamily="18" charset="0"/>
                          </a:rPr>
                          <m:t>𝑥</m:t>
                        </m:r>
                      </m:sup>
                    </m:sSup>
                  </m:oMath>
                </a14:m>
                <a:r>
                  <a:rPr lang="zh-CN" altLang="en-US" dirty="0"/>
                  <a:t>采样</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nary>
                  </m:oMath>
                </a14:m>
                <a:r>
                  <a:rPr lang="en-US" altLang="zh-CN" dirty="0"/>
                  <a:t>  </a:t>
                </a:r>
                <a:r>
                  <a:rPr lang="zh-CN" altLang="en-US" dirty="0"/>
                  <a:t>无偏</a:t>
                </a:r>
                <a:endParaRPr lang="en-US" altLang="zh-CN" dirty="0"/>
              </a:p>
              <a:p>
                <a14:m>
                  <m:oMath xmlns:m="http://schemas.openxmlformats.org/officeDocument/2006/math">
                    <m:r>
                      <a:rPr lang="zh-CN" altLang="en-US" i="1" dirty="0">
                        <a:latin typeface="Cambria Math" panose="02040503050406030204" pitchFamily="18" charset="0"/>
                      </a:rPr>
                      <m:t>高斯</m:t>
                    </m:r>
                  </m:oMath>
                </a14:m>
                <a:r>
                  <a:rPr lang="zh-CN" altLang="en-US" dirty="0"/>
                  <a:t>分布</a:t>
                </a:r>
                <a14:m>
                  <m:oMath xmlns:m="http://schemas.openxmlformats.org/officeDocument/2006/math">
                    <m:r>
                      <a:rPr lang="en-US" altLang="zh-CN" b="0" i="1" dirty="0" smtClean="0">
                        <a:latin typeface="Cambria Math" panose="02040503050406030204" pitchFamily="18" charset="0"/>
                      </a:rPr>
                      <m:t>𝑝</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𝜇</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𝜎</m:t>
                            </m:r>
                          </m:e>
                          <m:sup>
                            <m:r>
                              <a:rPr lang="en-US" altLang="zh-CN" b="0" i="1" dirty="0" smtClean="0">
                                <a:latin typeface="Cambria Math" panose="02040503050406030204" pitchFamily="18" charset="0"/>
                              </a:rPr>
                              <m:t>2</m:t>
                            </m:r>
                          </m:sup>
                        </m:sSup>
                      </m:e>
                    </m:d>
                  </m:oMath>
                </a14:m>
                <a:r>
                  <a:rPr lang="zh-CN" altLang="en-US" dirty="0"/>
                  <a:t>采样</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nary>
                  </m:oMath>
                </a14:m>
                <a:r>
                  <a:rPr lang="en-US" altLang="zh-CN" dirty="0"/>
                  <a:t> </a:t>
                </a:r>
                <a:r>
                  <a:rPr lang="zh-CN" altLang="en-US" dirty="0"/>
                  <a:t>无偏</a:t>
                </a:r>
                <a:endParaRPr lang="en-US" altLang="zh-CN" dirty="0"/>
              </a:p>
              <a:p>
                <a:pPr lvl="1"/>
                <a14:m>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𝜎</m:t>
                            </m:r>
                          </m:e>
                        </m:acc>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sSup>
                      <m:sSupPr>
                        <m:ctrlPr>
                          <a:rPr lang="en-US" altLang="zh-CN" b="0" i="1" smtClean="0">
                            <a:latin typeface="Cambria Math" panose="02040503050406030204" pitchFamily="18" charset="0"/>
                          </a:rPr>
                        </m:ctrlPr>
                      </m:sSup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sub>
                                    <m:r>
                                      <a:rPr lang="en-US" altLang="zh-CN" b="0" i="1" smtClean="0">
                                        <a:latin typeface="Cambria Math" panose="02040503050406030204" pitchFamily="18" charset="0"/>
                                      </a:rPr>
                                      <m:t>𝑚</m:t>
                                    </m:r>
                                  </m:sub>
                                </m:sSub>
                              </m:e>
                            </m:d>
                          </m:e>
                        </m:nary>
                      </m:e>
                      <m:sup>
                        <m:r>
                          <a:rPr lang="en-US" altLang="zh-CN" b="0" i="1" smtClean="0">
                            <a:latin typeface="Cambria Math" panose="02040503050406030204" pitchFamily="18" charset="0"/>
                          </a:rPr>
                          <m:t>2</m:t>
                        </m:r>
                      </m:sup>
                    </m:sSup>
                  </m:oMath>
                </a14:m>
                <a:r>
                  <a:rPr lang="en-US" altLang="zh-CN" dirty="0"/>
                  <a:t> </a:t>
                </a:r>
                <a:r>
                  <a:rPr lang="zh-CN" altLang="en-US" dirty="0"/>
                  <a:t>有偏</a:t>
                </a: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83</a:t>
            </a:fld>
            <a:endParaRPr lang="zh-CN" altLang="en-US" dirty="0"/>
          </a:p>
        </p:txBody>
      </p:sp>
    </p:spTree>
    <p:extLst>
      <p:ext uri="{BB962C8B-B14F-4D97-AF65-F5344CB8AC3E}">
        <p14:creationId xmlns:p14="http://schemas.microsoft.com/office/powerpoint/2010/main" val="29062070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点估计、偏差与方差</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14:m>
                  <m:oMath xmlns:m="http://schemas.openxmlformats.org/officeDocument/2006/math">
                    <m:r>
                      <a:rPr lang="zh-CN" altLang="en-US" i="1" dirty="0" smtClean="0">
                        <a:latin typeface="Cambria Math" panose="02040503050406030204" pitchFamily="18" charset="0"/>
                      </a:rPr>
                      <m:t>高斯</m:t>
                    </m:r>
                  </m:oMath>
                </a14:m>
                <a:r>
                  <a:rPr lang="zh-CN" altLang="en-US" dirty="0"/>
                  <a:t>分布</a:t>
                </a:r>
                <a14:m>
                  <m:oMath xmlns:m="http://schemas.openxmlformats.org/officeDocument/2006/math">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𝜇</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𝜎</m:t>
                            </m:r>
                          </m:e>
                          <m:sup>
                            <m:r>
                              <a:rPr lang="en-US" altLang="zh-CN" i="1" dirty="0">
                                <a:latin typeface="Cambria Math" panose="02040503050406030204" pitchFamily="18" charset="0"/>
                              </a:rPr>
                              <m:t>2</m:t>
                            </m:r>
                          </m:sup>
                        </m:sSup>
                      </m:e>
                    </m:d>
                  </m:oMath>
                </a14:m>
                <a:r>
                  <a:rPr lang="zh-CN" altLang="en-US" dirty="0"/>
                  <a:t>方差的无偏估计</a:t>
                </a:r>
                <a:endParaRPr lang="en-US" altLang="zh-CN" dirty="0"/>
              </a:p>
              <a:p>
                <a:pPr lvl="1"/>
                <a14:m>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𝜎</m:t>
                            </m:r>
                          </m:e>
                        </m:acc>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r>
                          <a:rPr lang="en-US" altLang="zh-CN" b="0" i="1" smtClean="0">
                            <a:latin typeface="Cambria Math" panose="02040503050406030204" pitchFamily="18" charset="0"/>
                          </a:rPr>
                          <m:t>−1</m:t>
                        </m:r>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sub>
                                    <m:r>
                                      <a:rPr lang="en-US" altLang="zh-CN" b="0" i="1" smtClean="0">
                                        <a:latin typeface="Cambria Math" panose="02040503050406030204" pitchFamily="18" charset="0"/>
                                      </a:rPr>
                                      <m:t>𝑚</m:t>
                                    </m:r>
                                  </m:sub>
                                </m:sSub>
                              </m:e>
                            </m:d>
                          </m:e>
                          <m:sup>
                            <m:r>
                              <a:rPr lang="en-US" altLang="zh-CN" b="0" i="1" smtClean="0">
                                <a:latin typeface="Cambria Math" panose="02040503050406030204" pitchFamily="18" charset="0"/>
                              </a:rPr>
                              <m:t>2</m:t>
                            </m:r>
                          </m:sup>
                        </m:sSup>
                      </m:e>
                    </m:nary>
                  </m:oMath>
                </a14:m>
                <a:endParaRPr lang="en-US" altLang="zh-CN" dirty="0"/>
              </a:p>
              <a:p>
                <a:pPr lvl="1"/>
                <a:endParaRPr lang="en-US" altLang="zh-CN" dirty="0"/>
              </a:p>
              <a:p>
                <a:pPr marL="0" indent="0">
                  <a:buNone/>
                </a:pPr>
                <a14:m>
                  <m:oMathPara xmlns:m="http://schemas.openxmlformats.org/officeDocument/2006/math">
                    <m:oMathParaPr>
                      <m:jc m:val="centerGroup"/>
                    </m:oMathParaPr>
                    <m:oMath xmlns:m="http://schemas.openxmlformats.org/officeDocument/2006/math">
                      <m:eqArr>
                        <m:eqArrPr>
                          <m:ctrlPr>
                            <a:rPr lang="en-US" altLang="zh-CN" sz="2000" b="0" i="1" smtClean="0">
                              <a:latin typeface="Cambria Math" panose="02040503050406030204" pitchFamily="18" charset="0"/>
                            </a:rPr>
                          </m:ctrlPr>
                        </m:eqArrPr>
                        <m:e>
                          <m:r>
                            <m:rPr>
                              <m:sty m:val="p"/>
                            </m:rPr>
                            <a:rPr lang="en-US" altLang="zh-CN" sz="2000">
                              <a:latin typeface="Cambria Math" panose="02040503050406030204" pitchFamily="18" charset="0"/>
                            </a:rPr>
                            <m:t>bias</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𝜎</m:t>
                                      </m:r>
                                    </m:e>
                                  </m:acc>
                                </m:e>
                                <m:sub>
                                  <m:r>
                                    <a:rPr lang="en-US" altLang="zh-CN" sz="2000" i="1">
                                      <a:latin typeface="Cambria Math" panose="02040503050406030204" pitchFamily="18" charset="0"/>
                                    </a:rPr>
                                    <m:t>𝑚</m:t>
                                  </m:r>
                                </m:sub>
                                <m:sup>
                                  <m:r>
                                    <a:rPr lang="en-US" altLang="zh-CN" sz="2000" i="1">
                                      <a:latin typeface="Cambria Math" panose="02040503050406030204" pitchFamily="18" charset="0"/>
                                    </a:rPr>
                                    <m:t>2</m:t>
                                  </m:r>
                                </m:sup>
                              </m:sSubSup>
                            </m:e>
                          </m:d>
                          <m:r>
                            <a:rPr lang="en-US" altLang="zh-CN" sz="2000" b="0" i="1" smtClean="0">
                              <a:latin typeface="Cambria Math" panose="02040503050406030204" pitchFamily="18" charset="0"/>
                            </a:rPr>
                            <m:t>&amp;</m:t>
                          </m:r>
                          <m:r>
                            <a:rPr lang="en-US" altLang="zh-CN" sz="2000" i="1">
                              <a:latin typeface="Cambria Math" panose="02040503050406030204" pitchFamily="18" charset="0"/>
                            </a:rPr>
                            <m:t>=</m:t>
                          </m:r>
                          <m:r>
                            <a:rPr lang="en-US" altLang="zh-CN" sz="2000" i="1">
                              <a:latin typeface="Cambria Math" panose="02040503050406030204" pitchFamily="18" charset="0"/>
                            </a:rPr>
                            <m:t>𝔼</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𝜎</m:t>
                                      </m:r>
                                    </m:e>
                                  </m:acc>
                                </m:e>
                                <m:sub>
                                  <m:r>
                                    <a:rPr lang="en-US" altLang="zh-CN" sz="2000" i="1">
                                      <a:latin typeface="Cambria Math" panose="02040503050406030204" pitchFamily="18" charset="0"/>
                                    </a:rPr>
                                    <m:t>𝑚</m:t>
                                  </m:r>
                                </m:sub>
                                <m:sup>
                                  <m:r>
                                    <a:rPr lang="en-US" altLang="zh-CN" sz="2000" i="1">
                                      <a:latin typeface="Cambria Math" panose="02040503050406030204" pitchFamily="18" charset="0"/>
                                    </a:rPr>
                                    <m:t>2</m:t>
                                  </m:r>
                                </m:sup>
                              </m:sSubSup>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2</m:t>
                              </m:r>
                            </m:sup>
                          </m:sSup>
                          <m:r>
                            <m:rPr>
                              <m:nor/>
                            </m:rPr>
                            <a:rPr lang="en-US" altLang="zh-CN" sz="2000" dirty="0"/>
                            <m:t> </m:t>
                          </m:r>
                        </m:e>
                        <m:e>
                          <m:r>
                            <a:rPr lang="en-US" altLang="zh-CN" sz="2000" b="0" i="1" smtClean="0">
                              <a:latin typeface="Cambria Math" panose="02040503050406030204" pitchFamily="18" charset="0"/>
                            </a:rPr>
                            <m:t>&amp;=</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𝑚</m:t>
                              </m:r>
                              <m:r>
                                <a:rPr lang="en-US" altLang="zh-CN" sz="2000" i="1">
                                  <a:latin typeface="Cambria Math" panose="02040503050406030204" pitchFamily="18" charset="0"/>
                                </a:rPr>
                                <m:t>−1</m:t>
                              </m:r>
                            </m:den>
                          </m:f>
                          <m:r>
                            <m:rPr>
                              <m:brk m:alnAt="9"/>
                            </m:rPr>
                            <a:rPr lang="en-US" altLang="zh-CN" sz="2000" b="0" i="1" smtClean="0">
                              <a:latin typeface="Cambria Math" panose="02040503050406030204" pitchFamily="18" charset="0"/>
                            </a:rPr>
                            <m:t>𝔼</m:t>
                          </m:r>
                          <m:d>
                            <m:dPr>
                              <m:ctrlPr>
                                <a:rPr lang="en-US" altLang="zh-CN" sz="2000" b="0" i="1" smtClean="0">
                                  <a:latin typeface="Cambria Math" panose="02040503050406030204" pitchFamily="18" charset="0"/>
                                </a:rPr>
                              </m:ctrlPr>
                            </m:dPr>
                            <m:e>
                              <m:nary>
                                <m:naryPr>
                                  <m:chr m:val="∑"/>
                                  <m:limLoc m:val="subSup"/>
                                  <m:supHide m:val="on"/>
                                  <m:ctrlPr>
                                    <a:rPr lang="en-US" altLang="zh-CN" sz="200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𝑖</m:t>
                                  </m:r>
                                </m:sub>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𝜇</m:t>
                                                  </m:r>
                                                </m:e>
                                              </m:acc>
                                            </m:e>
                                            <m:sub>
                                              <m:r>
                                                <a:rPr lang="en-US" altLang="zh-CN" sz="2000" i="1">
                                                  <a:latin typeface="Cambria Math" panose="02040503050406030204" pitchFamily="18" charset="0"/>
                                                </a:rPr>
                                                <m:t>𝑚</m:t>
                                              </m:r>
                                            </m:sub>
                                          </m:sSub>
                                        </m:e>
                                      </m:d>
                                    </m:e>
                                    <m:sup>
                                      <m:r>
                                        <a:rPr lang="en-US" altLang="zh-CN" sz="2000" i="1">
                                          <a:latin typeface="Cambria Math" panose="02040503050406030204" pitchFamily="18" charset="0"/>
                                        </a:rPr>
                                        <m:t>2</m:t>
                                      </m:r>
                                    </m:sup>
                                  </m:sSup>
                                </m:e>
                              </m:nary>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𝜎</m:t>
                              </m:r>
                            </m:e>
                            <m:sup>
                              <m:r>
                                <a:rPr lang="en-US" altLang="zh-CN" sz="2000" b="0" i="1" smtClean="0">
                                  <a:latin typeface="Cambria Math" panose="02040503050406030204" pitchFamily="18" charset="0"/>
                                </a:rPr>
                                <m:t>2</m:t>
                              </m:r>
                            </m:sup>
                          </m:sSup>
                        </m:e>
                        <m:e>
                          <m:r>
                            <a:rPr lang="en-US" altLang="zh-CN" sz="2000" b="0" i="1" smtClean="0">
                              <a:latin typeface="Cambria Math" panose="02040503050406030204" pitchFamily="18" charset="0"/>
                            </a:rPr>
                            <m:t>&amp;=</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𝑚</m:t>
                              </m:r>
                              <m:r>
                                <a:rPr lang="en-US" altLang="zh-CN" sz="2000" i="1">
                                  <a:latin typeface="Cambria Math" panose="02040503050406030204" pitchFamily="18" charset="0"/>
                                </a:rPr>
                                <m:t>−1</m:t>
                              </m:r>
                            </m:den>
                          </m:f>
                          <m:r>
                            <m:rPr>
                              <m:brk m:alnAt="9"/>
                            </m:rPr>
                            <a:rPr lang="en-US" altLang="zh-CN" sz="2000" i="1">
                              <a:latin typeface="Cambria Math" panose="02040503050406030204" pitchFamily="18" charset="0"/>
                            </a:rPr>
                            <m:t>𝔼</m:t>
                          </m:r>
                          <m:d>
                            <m:dPr>
                              <m:ctrlPr>
                                <a:rPr lang="en-US" altLang="zh-CN" sz="2000" i="1">
                                  <a:latin typeface="Cambria Math" panose="02040503050406030204" pitchFamily="18" charset="0"/>
                                </a:rPr>
                              </m:ctrlPr>
                            </m:dPr>
                            <m:e>
                              <m:nary>
                                <m:naryPr>
                                  <m:chr m:val="∑"/>
                                  <m:limLoc m:val="subSup"/>
                                  <m:supHide m:val="on"/>
                                  <m:ctrlPr>
                                    <a:rPr lang="en-US" altLang="zh-CN" sz="2000" i="1">
                                      <a:latin typeface="Cambria Math" panose="02040503050406030204" pitchFamily="18" charset="0"/>
                                    </a:rPr>
                                  </m:ctrlPr>
                                </m:naryPr>
                                <m:sub>
                                  <m:r>
                                    <m:rPr>
                                      <m:brk m:alnAt="9"/>
                                    </m:rPr>
                                    <a:rPr lang="en-US" altLang="zh-CN" sz="2000" i="1">
                                      <a:latin typeface="Cambria Math" panose="02040503050406030204" pitchFamily="18" charset="0"/>
                                    </a:rPr>
                                    <m:t>𝑖</m:t>
                                  </m:r>
                                </m:sub>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𝜇</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𝜇</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𝜇</m:t>
                                                  </m:r>
                                                </m:e>
                                              </m:acc>
                                            </m:e>
                                            <m:sub>
                                              <m:r>
                                                <a:rPr lang="en-US" altLang="zh-CN" sz="2000" i="1">
                                                  <a:latin typeface="Cambria Math" panose="02040503050406030204" pitchFamily="18" charset="0"/>
                                                </a:rPr>
                                                <m:t>𝑚</m:t>
                                              </m:r>
                                            </m:sub>
                                          </m:sSub>
                                        </m:e>
                                      </m:d>
                                    </m:e>
                                    <m:sup>
                                      <m:r>
                                        <a:rPr lang="en-US" altLang="zh-CN" sz="2000" i="1">
                                          <a:latin typeface="Cambria Math" panose="02040503050406030204" pitchFamily="18" charset="0"/>
                                        </a:rPr>
                                        <m:t>2</m:t>
                                      </m:r>
                                    </m:sup>
                                  </m:sSup>
                                </m:e>
                              </m:nary>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2</m:t>
                              </m:r>
                            </m:sup>
                          </m:sSup>
                        </m:e>
                        <m:e>
                          <m:r>
                            <a:rPr lang="en-US" altLang="zh-CN" sz="2000" b="0" i="1" smtClean="0">
                              <a:latin typeface="Cambria Math" panose="02040503050406030204" pitchFamily="18" charset="0"/>
                            </a:rPr>
                            <m:t>&amp;=</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𝑚</m:t>
                              </m:r>
                              <m:r>
                                <a:rPr lang="en-US" altLang="zh-CN" sz="2000" i="1">
                                  <a:latin typeface="Cambria Math" panose="02040503050406030204" pitchFamily="18" charset="0"/>
                                </a:rPr>
                                <m:t>−1</m:t>
                              </m:r>
                            </m:den>
                          </m:f>
                          <m:nary>
                            <m:naryPr>
                              <m:chr m:val="∑"/>
                              <m:limLoc m:val="subSup"/>
                              <m:supHide m:val="on"/>
                              <m:ctrlPr>
                                <a:rPr lang="en-US" altLang="zh-CN" sz="2000" i="1">
                                  <a:latin typeface="Cambria Math" panose="02040503050406030204" pitchFamily="18" charset="0"/>
                                </a:rPr>
                              </m:ctrlPr>
                            </m:naryPr>
                            <m:sub>
                              <m:r>
                                <m:rPr>
                                  <m:brk m:alnAt="9"/>
                                </m:rPr>
                                <a:rPr lang="en-US" altLang="zh-CN" sz="2000" i="1">
                                  <a:latin typeface="Cambria Math" panose="02040503050406030204" pitchFamily="18" charset="0"/>
                                </a:rPr>
                                <m:t>𝑖</m:t>
                              </m:r>
                            </m:sub>
                            <m:sup/>
                            <m:e>
                              <m:d>
                                <m:dPr>
                                  <m:ctrlPr>
                                    <a:rPr lang="en-US" altLang="zh-CN" sz="2000" b="0" i="1" smtClean="0">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𝜎</m:t>
                                      </m:r>
                                    </m:e>
                                    <m:sup>
                                      <m:r>
                                        <a:rPr lang="en-US" altLang="zh-CN" sz="2000" i="1">
                                          <a:latin typeface="Cambria Math" panose="02040503050406030204" pitchFamily="18" charset="0"/>
                                        </a:rPr>
                                        <m:t>2</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𝔼</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𝜇</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𝜇</m:t>
                                                  </m:r>
                                                </m:e>
                                              </m:acc>
                                            </m:e>
                                            <m:sub>
                                              <m:r>
                                                <a:rPr lang="en-US" altLang="zh-CN" sz="2000" i="1">
                                                  <a:latin typeface="Cambria Math" panose="02040503050406030204" pitchFamily="18" charset="0"/>
                                                </a:rPr>
                                                <m:t>𝑚</m:t>
                                              </m:r>
                                            </m:sub>
                                          </m:sSub>
                                        </m:e>
                                      </m:d>
                                    </m:e>
                                    <m:sup>
                                      <m:r>
                                        <a:rPr lang="en-US" altLang="zh-CN" sz="2000" b="0" i="1" smtClean="0">
                                          <a:latin typeface="Cambria Math" panose="02040503050406030204" pitchFamily="18" charset="0"/>
                                        </a:rPr>
                                        <m:t>2</m:t>
                                      </m:r>
                                    </m:sup>
                                  </m:sSup>
                                </m:e>
                              </m:d>
                            </m:e>
                          </m:nary>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2</m:t>
                              </m:r>
                            </m:sup>
                          </m:sSup>
                        </m:e>
                        <m:e>
                          <m:r>
                            <a:rPr lang="en-US" altLang="zh-CN" sz="2000" i="1">
                              <a:latin typeface="Cambria Math" panose="02040503050406030204" pitchFamily="18" charset="0"/>
                            </a:rPr>
                            <m:t>&amp;=</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𝑚</m:t>
                              </m:r>
                            </m:num>
                            <m:den>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den>
                          </m:f>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𝑚</m:t>
                                  </m:r>
                                </m:den>
                              </m:f>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𝜎</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𝜎</m:t>
                              </m:r>
                            </m:e>
                            <m:sup>
                              <m:r>
                                <a:rPr lang="en-US" altLang="zh-CN" sz="2000" b="0" i="1" smtClean="0">
                                  <a:latin typeface="Cambria Math" panose="02040503050406030204" pitchFamily="18" charset="0"/>
                                </a:rPr>
                                <m:t>2</m:t>
                              </m:r>
                            </m:sup>
                          </m:sSup>
                        </m:e>
                        <m:e>
                          <m:r>
                            <a:rPr lang="en-US" altLang="zh-CN" sz="2000" b="0" i="1" smtClean="0">
                              <a:latin typeface="Cambria Math" panose="02040503050406030204" pitchFamily="18" charset="0"/>
                            </a:rPr>
                            <m:t>&amp;=0</m:t>
                          </m:r>
                        </m:e>
                      </m:eqArr>
                    </m:oMath>
                  </m:oMathPara>
                </a14:m>
                <a:endParaRPr lang="en-US" altLang="zh-CN" b="0" dirty="0"/>
              </a:p>
              <a:p>
                <a14:m>
                  <m:oMath xmlns:m="http://schemas.openxmlformats.org/officeDocument/2006/math">
                    <m:r>
                      <a:rPr lang="en-US" altLang="zh-CN" sz="2000" i="1">
                        <a:latin typeface="Cambria Math" panose="02040503050406030204" pitchFamily="18" charset="0"/>
                      </a:rPr>
                      <m:t>𝔼</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𝜇</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𝜇</m:t>
                                    </m:r>
                                  </m:e>
                                </m:acc>
                              </m:e>
                              <m:sub>
                                <m:r>
                                  <a:rPr lang="en-US" altLang="zh-CN" sz="2000" i="1">
                                    <a:latin typeface="Cambria Math" panose="02040503050406030204" pitchFamily="18" charset="0"/>
                                  </a:rPr>
                                  <m:t>𝑚</m:t>
                                </m:r>
                              </m:sub>
                            </m:sSub>
                          </m:e>
                        </m:d>
                      </m:e>
                      <m:sup>
                        <m:r>
                          <a:rPr lang="en-US" altLang="zh-CN" sz="2000" i="1">
                            <a:latin typeface="Cambria Math" panose="02040503050406030204" pitchFamily="18" charset="0"/>
                          </a:rPr>
                          <m:t>2</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𝑚</m:t>
                            </m:r>
                          </m:e>
                          <m:sup>
                            <m:r>
                              <a:rPr lang="en-US" altLang="zh-CN" sz="2000" b="0" i="1" smtClean="0">
                                <a:latin typeface="Cambria Math" panose="02040503050406030204" pitchFamily="18" charset="0"/>
                              </a:rPr>
                              <m:t>2</m:t>
                            </m:r>
                          </m:sup>
                        </m:sSup>
                      </m:den>
                    </m:f>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𝑖</m:t>
                        </m:r>
                      </m:sub>
                      <m:sup/>
                      <m:e>
                        <m:r>
                          <a:rPr lang="en-US" altLang="zh-CN" sz="2000" i="1">
                            <a:latin typeface="Cambria Math" panose="02040503050406030204" pitchFamily="18" charset="0"/>
                          </a:rPr>
                          <m:t>𝔼</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𝜇</m:t>
                                </m:r>
                              </m:e>
                            </m:d>
                          </m:e>
                          <m:sup>
                            <m:r>
                              <a:rPr lang="en-US" altLang="zh-CN" sz="2000" i="1">
                                <a:latin typeface="Cambria Math" panose="02040503050406030204" pitchFamily="18" charset="0"/>
                              </a:rPr>
                              <m:t>2</m:t>
                            </m:r>
                          </m:sup>
                        </m:sSup>
                      </m:e>
                    </m:nary>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𝜎</m:t>
                            </m:r>
                          </m:e>
                          <m:sup>
                            <m:r>
                              <a:rPr lang="en-US" altLang="zh-CN" sz="2000" b="0" i="1" smtClean="0">
                                <a:latin typeface="Cambria Math" panose="02040503050406030204" pitchFamily="18" charset="0"/>
                              </a:rPr>
                              <m:t>2</m:t>
                            </m:r>
                          </m:sup>
                        </m:sSup>
                      </m:num>
                      <m:den>
                        <m:r>
                          <a:rPr lang="en-US" altLang="zh-CN" sz="2000" b="0" i="1" smtClean="0">
                            <a:latin typeface="Cambria Math" panose="02040503050406030204" pitchFamily="18" charset="0"/>
                          </a:rPr>
                          <m:t>𝑚</m:t>
                        </m:r>
                      </m:den>
                    </m:f>
                  </m:oMath>
                </a14:m>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195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84</a:t>
            </a:fld>
            <a:endParaRPr lang="zh-CN" altLang="en-US" dirty="0"/>
          </a:p>
        </p:txBody>
      </p:sp>
    </p:spTree>
    <p:extLst>
      <p:ext uri="{BB962C8B-B14F-4D97-AF65-F5344CB8AC3E}">
        <p14:creationId xmlns:p14="http://schemas.microsoft.com/office/powerpoint/2010/main" val="1801168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方差与标准差</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71455" y="1200149"/>
                <a:ext cx="10947890" cy="5291393"/>
              </a:xfrm>
            </p:spPr>
            <p:txBody>
              <a:bodyPr>
                <a:normAutofit lnSpcReduction="10000"/>
              </a:bodyPr>
              <a:lstStyle/>
              <a:p>
                <a14:m>
                  <m:oMath xmlns:m="http://schemas.openxmlformats.org/officeDocument/2006/math">
                    <m:r>
                      <a:rPr lang="en-US" altLang="zh-CN" b="0" i="1" smtClean="0">
                        <a:latin typeface="Cambria Math" panose="02040503050406030204" pitchFamily="18" charset="0"/>
                      </a:rPr>
                      <m:t>𝑉𝑎𝑟</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sub>
                            <m:r>
                              <a:rPr lang="en-US" altLang="zh-CN" b="0" i="1" smtClean="0">
                                <a:latin typeface="Cambria Math" panose="02040503050406030204" pitchFamily="18" charset="0"/>
                              </a:rPr>
                              <m:t>𝑚</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𝑆𝐸</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e>
                              <m:sub>
                                <m:r>
                                  <a:rPr lang="en-US" altLang="zh-CN" i="1">
                                    <a:latin typeface="Cambria Math" panose="02040503050406030204" pitchFamily="18" charset="0"/>
                                  </a:rPr>
                                  <m:t>𝑚</m:t>
                                </m:r>
                              </m:sub>
                            </m:sSub>
                          </m:e>
                        </m:d>
                      </m:e>
                      <m:sup>
                        <m:r>
                          <a:rPr lang="en-US" altLang="zh-CN" b="0" i="0" smtClean="0">
                            <a:latin typeface="Cambria Math" panose="02040503050406030204" pitchFamily="18" charset="0"/>
                          </a:rPr>
                          <m:t>2</m:t>
                        </m:r>
                      </m:sup>
                    </m:sSup>
                  </m:oMath>
                </a14:m>
                <a:endParaRPr lang="en-US" altLang="zh-CN" dirty="0"/>
              </a:p>
              <a:p>
                <a:r>
                  <a:rPr lang="zh-CN" altLang="en-US" dirty="0"/>
                  <a:t>使用有限的样本计算任何统计量，真实参数的估计是不确定的</a:t>
                </a:r>
                <a:endParaRPr lang="en-US" altLang="zh-CN" dirty="0"/>
              </a:p>
              <a:p>
                <a14:m>
                  <m:oMath xmlns:m="http://schemas.openxmlformats.org/officeDocument/2006/math">
                    <m:r>
                      <m:rPr>
                        <m:sty m:val="p"/>
                      </m:rPr>
                      <a:rPr lang="en-US" altLang="zh-CN" i="1">
                        <a:latin typeface="Cambria Math" panose="02040503050406030204" pitchFamily="18" charset="0"/>
                      </a:rPr>
                      <m:t>V</m:t>
                    </m:r>
                    <m:r>
                      <a:rPr lang="en-US" altLang="zh-CN" b="0" i="1" smtClean="0">
                        <a:latin typeface="Cambria Math" panose="02040503050406030204" pitchFamily="18" charset="0"/>
                      </a:rPr>
                      <m:t>𝑎𝑟</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sub>
                            <m:r>
                              <a:rPr lang="en-US" altLang="zh-CN" b="0" i="1" smtClean="0">
                                <a:latin typeface="Cambria Math" panose="02040503050406030204" pitchFamily="18" charset="0"/>
                              </a:rPr>
                              <m:t>𝑚</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𝔼</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sub>
                                <m:r>
                                  <a:rPr lang="en-US" altLang="zh-CN" b="0" i="1" smtClean="0">
                                    <a:latin typeface="Cambria Math" panose="02040503050406030204" pitchFamily="18" charset="0"/>
                                  </a:rPr>
                                  <m:t>𝑚</m:t>
                                </m:r>
                              </m:sub>
                            </m:sSub>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𝑚</m:t>
                        </m:r>
                      </m:den>
                    </m:f>
                  </m:oMath>
                </a14:m>
                <a:endParaRPr lang="en-US" altLang="zh-CN" dirty="0"/>
              </a:p>
              <a:p>
                <a:r>
                  <a:rPr lang="zh-CN" altLang="en-US" dirty="0"/>
                  <a:t>根据中心极限定理，</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e>
                      <m:sub>
                        <m:r>
                          <a:rPr lang="en-US" altLang="zh-CN" i="1">
                            <a:latin typeface="Cambria Math" panose="02040503050406030204" pitchFamily="18" charset="0"/>
                          </a:rPr>
                          <m:t>𝑚</m:t>
                        </m:r>
                      </m:sub>
                    </m:sSub>
                  </m:oMath>
                </a14:m>
                <a:r>
                  <a:rPr lang="zh-CN" altLang="en-US" dirty="0"/>
                  <a:t>满足高斯分布，用标准差计算</a:t>
                </a:r>
                <a14:m>
                  <m:oMath xmlns:m="http://schemas.openxmlformats.org/officeDocument/2006/math">
                    <m:r>
                      <a:rPr lang="en-US" altLang="zh-CN" b="0" i="1" smtClean="0">
                        <a:latin typeface="Cambria Math" panose="02040503050406030204" pitchFamily="18" charset="0"/>
                      </a:rPr>
                      <m:t>𝜇</m:t>
                    </m:r>
                  </m:oMath>
                </a14:m>
                <a:r>
                  <a:rPr lang="zh-CN" altLang="en-US" dirty="0"/>
                  <a:t>落在选定区间的概率。</a:t>
                </a:r>
                <a:endParaRPr lang="en-US" altLang="zh-CN" dirty="0"/>
              </a:p>
              <a:p>
                <a:r>
                  <a:rPr lang="zh-CN" altLang="en-US" dirty="0"/>
                  <a:t>以均值</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sub>
                        <m:r>
                          <a:rPr lang="en-US" altLang="zh-CN" b="0" i="1" smtClean="0">
                            <a:latin typeface="Cambria Math" panose="02040503050406030204" pitchFamily="18" charset="0"/>
                          </a:rPr>
                          <m:t>𝑚</m:t>
                        </m:r>
                      </m:sub>
                    </m:sSub>
                  </m:oMath>
                </a14:m>
                <a:r>
                  <a:rPr lang="en-US" altLang="zh-CN" i="1" dirty="0"/>
                  <a:t> </a:t>
                </a:r>
                <a:r>
                  <a:rPr lang="zh-CN" altLang="en-US" dirty="0"/>
                  <a:t>为中心的</a:t>
                </a:r>
                <a:r>
                  <a:rPr lang="en-US" altLang="zh-CN" dirty="0"/>
                  <a:t>95% </a:t>
                </a:r>
                <a:r>
                  <a:rPr lang="zh-CN" altLang="en-US" dirty="0"/>
                  <a:t>置信区间是</a:t>
                </a:r>
                <a:endParaRPr lang="en-US" altLang="zh-CN" dirty="0"/>
              </a:p>
              <a:p>
                <a:endParaRPr lang="en-US" altLang="zh-CN" dirty="0"/>
              </a:p>
              <a:p>
                <a:endParaRPr lang="en-US" altLang="zh-CN" dirty="0"/>
              </a:p>
              <a:p>
                <a:endParaRPr lang="en-US" altLang="zh-CN" dirty="0"/>
              </a:p>
              <a:p>
                <a:r>
                  <a:rPr lang="zh-CN" altLang="en-US" dirty="0"/>
                  <a:t>在机器学习实验中，算法</a:t>
                </a:r>
                <a:r>
                  <a:rPr lang="en-US" altLang="zh-CN" i="1" dirty="0"/>
                  <a:t>A </a:t>
                </a:r>
                <a:r>
                  <a:rPr lang="zh-CN" altLang="en-US" dirty="0"/>
                  <a:t>比算法</a:t>
                </a:r>
                <a:r>
                  <a:rPr lang="en-US" altLang="zh-CN" i="1" dirty="0"/>
                  <a:t>B </a:t>
                </a:r>
                <a:r>
                  <a:rPr lang="zh-CN" altLang="en-US" dirty="0"/>
                  <a:t>差</a:t>
                </a:r>
                <a:r>
                  <a:rPr lang="zh-CN" altLang="en-US"/>
                  <a:t>，</a:t>
                </a:r>
                <a:r>
                  <a:rPr lang="zh-CN" altLang="en-US" dirty="0"/>
                  <a:t>指算法</a:t>
                </a:r>
                <a:r>
                  <a:rPr lang="en-US" altLang="zh-CN" i="1" dirty="0"/>
                  <a:t>A </a:t>
                </a:r>
                <a:r>
                  <a:rPr lang="zh-CN" altLang="en-US" dirty="0"/>
                  <a:t>的误差</a:t>
                </a:r>
                <a:r>
                  <a:rPr lang="en-US" altLang="zh-CN" dirty="0"/>
                  <a:t>95% </a:t>
                </a:r>
                <a:r>
                  <a:rPr lang="zh-CN" altLang="en-US" dirty="0"/>
                  <a:t>置信区间的上界小于算法</a:t>
                </a:r>
                <a:r>
                  <a:rPr lang="en-US" altLang="zh-CN" i="1" dirty="0"/>
                  <a:t>B</a:t>
                </a:r>
                <a:r>
                  <a:rPr lang="zh-CN" altLang="en-US" dirty="0"/>
                  <a:t>误差的</a:t>
                </a:r>
                <a:r>
                  <a:rPr lang="en-US" altLang="zh-CN" dirty="0"/>
                  <a:t>95% </a:t>
                </a:r>
                <a:r>
                  <a:rPr lang="zh-CN" altLang="en-US" dirty="0"/>
                  <a:t>置信区间的下界。</a:t>
                </a:r>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71455" y="1200149"/>
                <a:ext cx="10947890" cy="5291393"/>
              </a:xfrm>
              <a:blipFill>
                <a:blip r:embed="rId2"/>
                <a:stretch>
                  <a:fillRect l="-1002" b="-322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85</a:t>
            </a:fld>
            <a:endParaRPr lang="zh-CN" altLang="en-US" dirty="0"/>
          </a:p>
        </p:txBody>
      </p:sp>
      <p:pic>
        <p:nvPicPr>
          <p:cNvPr id="5" name="图片 4"/>
          <p:cNvPicPr>
            <a:picLocks noChangeAspect="1"/>
          </p:cNvPicPr>
          <p:nvPr/>
        </p:nvPicPr>
        <p:blipFill>
          <a:blip r:embed="rId3"/>
          <a:stretch>
            <a:fillRect/>
          </a:stretch>
        </p:blipFill>
        <p:spPr>
          <a:xfrm>
            <a:off x="3009605" y="4421155"/>
            <a:ext cx="5592812" cy="918662"/>
          </a:xfrm>
          <a:prstGeom prst="rect">
            <a:avLst/>
          </a:prstGeom>
        </p:spPr>
      </p:pic>
    </p:spTree>
    <p:extLst>
      <p:ext uri="{BB962C8B-B14F-4D97-AF65-F5344CB8AC3E}">
        <p14:creationId xmlns:p14="http://schemas.microsoft.com/office/powerpoint/2010/main" val="3008712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偏差和方差权衡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偏差度量 偏离真实函数或参数的误差期望。</a:t>
                </a:r>
                <a:endParaRPr lang="en-US" altLang="zh-CN" dirty="0"/>
              </a:p>
              <a:p>
                <a:r>
                  <a:rPr lang="zh-CN" altLang="en-US" dirty="0"/>
                  <a:t>方差度量 数据上任意特定采样可能导致的估计期望的偏差</a:t>
                </a:r>
                <a:endParaRPr lang="en-US" altLang="zh-CN" dirty="0"/>
              </a:p>
              <a:p>
                <a:r>
                  <a:rPr lang="zh-CN" altLang="en-US" dirty="0"/>
                  <a:t>考虑点估计和真实值的均方误差</a:t>
                </a:r>
                <a:endParaRPr lang="en-US" altLang="zh-CN" dirty="0"/>
              </a:p>
              <a:p>
                <a:pPr marL="457200" lvl="1"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r>
                            <a:rPr lang="en-US" altLang="zh-CN" i="1">
                              <a:latin typeface="Cambria Math" panose="02040503050406030204" pitchFamily="18" charset="0"/>
                            </a:rPr>
                            <m:t>𝑀𝑆𝐸</m:t>
                          </m:r>
                          <m:r>
                            <a:rPr lang="en-US" altLang="zh-CN" b="0" i="1" smtClean="0">
                              <a:latin typeface="Cambria Math" panose="02040503050406030204" pitchFamily="18" charset="0"/>
                            </a:rPr>
                            <m:t>&amp;</m:t>
                          </m:r>
                          <m:r>
                            <a:rPr lang="en-US" altLang="zh-CN" i="1">
                              <a:latin typeface="Cambria Math" panose="02040503050406030204" pitchFamily="18" charset="0"/>
                            </a:rPr>
                            <m:t>=</m:t>
                          </m:r>
                          <m:r>
                            <a:rPr lang="en-US" altLang="zh-CN" i="1">
                              <a:latin typeface="Cambria Math" panose="02040503050406030204" pitchFamily="18" charset="0"/>
                            </a:rPr>
                            <m:t>𝔼</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r>
                                    <a:rPr lang="en-US" altLang="zh-CN" i="1" dirty="0">
                                      <a:latin typeface="Cambria Math" panose="02040503050406030204" pitchFamily="18" charset="0"/>
                                    </a:rPr>
                                    <m:t>−</m:t>
                                  </m:r>
                                  <m:r>
                                    <a:rPr lang="en-US" altLang="zh-CN" i="1" dirty="0">
                                      <a:latin typeface="Cambria Math" panose="02040503050406030204" pitchFamily="18" charset="0"/>
                                    </a:rPr>
                                    <m:t>𝜃</m:t>
                                  </m:r>
                                </m:e>
                              </m:d>
                            </m:e>
                            <m:sup>
                              <m:r>
                                <a:rPr lang="en-US" altLang="zh-CN" i="1">
                                  <a:latin typeface="Cambria Math" panose="02040503050406030204" pitchFamily="18" charset="0"/>
                                </a:rPr>
                                <m:t>2</m:t>
                              </m:r>
                            </m:sup>
                          </m:sSup>
                        </m:e>
                        <m:e>
                          <m:r>
                            <a:rPr lang="en-US" altLang="zh-CN" b="0" i="1" smtClean="0">
                              <a:latin typeface="Cambria Math" panose="02040503050406030204" pitchFamily="18" charset="0"/>
                            </a:rPr>
                            <m:t>&amp;</m:t>
                          </m:r>
                          <m:r>
                            <a:rPr lang="en-US" altLang="zh-CN" i="1">
                              <a:latin typeface="Cambria Math" panose="02040503050406030204" pitchFamily="18" charset="0"/>
                            </a:rPr>
                            <m:t>=</m:t>
                          </m:r>
                          <m:r>
                            <a:rPr lang="en-US" altLang="zh-CN" i="1">
                              <a:latin typeface="Cambria Math" panose="02040503050406030204" pitchFamily="18" charset="0"/>
                            </a:rPr>
                            <m:t>𝔼</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r>
                                    <a:rPr lang="en-US" altLang="zh-CN" i="1">
                                      <a:latin typeface="Cambria Math" panose="02040503050406030204" pitchFamily="18" charset="0"/>
                                    </a:rPr>
                                    <m:t>−</m:t>
                                  </m:r>
                                  <m:r>
                                    <a:rPr lang="en-US" altLang="zh-CN" i="1">
                                      <a:latin typeface="Cambria Math" panose="02040503050406030204" pitchFamily="18" charset="0"/>
                                    </a:rPr>
                                    <m:t>𝔼</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r>
                                    <a:rPr lang="en-US" altLang="zh-CN" i="1">
                                      <a:latin typeface="Cambria Math" panose="02040503050406030204" pitchFamily="18" charset="0"/>
                                    </a:rPr>
                                    <m:t>+</m:t>
                                  </m:r>
                                  <m:r>
                                    <a:rPr lang="en-US" altLang="zh-CN" i="1">
                                      <a:latin typeface="Cambria Math" panose="02040503050406030204" pitchFamily="18" charset="0"/>
                                    </a:rPr>
                                    <m:t>𝔼</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r>
                                    <a:rPr lang="en-US" altLang="zh-CN" i="1" dirty="0">
                                      <a:latin typeface="Cambria Math" panose="02040503050406030204" pitchFamily="18" charset="0"/>
                                    </a:rPr>
                                    <m:t>−</m:t>
                                  </m:r>
                                  <m:r>
                                    <a:rPr lang="en-US" altLang="zh-CN" i="1" dirty="0">
                                      <a:latin typeface="Cambria Math" panose="02040503050406030204" pitchFamily="18" charset="0"/>
                                    </a:rPr>
                                    <m:t>𝜃</m:t>
                                  </m:r>
                                </m:e>
                              </m:d>
                            </m:e>
                            <m:sup>
                              <m:r>
                                <a:rPr lang="en-US" altLang="zh-CN" i="1">
                                  <a:latin typeface="Cambria Math" panose="02040503050406030204" pitchFamily="18" charset="0"/>
                                </a:rPr>
                                <m:t>2</m:t>
                              </m:r>
                            </m:sup>
                          </m:sSup>
                        </m:e>
                        <m:e>
                          <m:r>
                            <a:rPr lang="en-US" altLang="zh-CN" b="0" i="1" smtClean="0">
                              <a:latin typeface="Cambria Math" panose="02040503050406030204" pitchFamily="18" charset="0"/>
                            </a:rPr>
                            <m:t>&amp;=</m:t>
                          </m:r>
                          <m:r>
                            <a:rPr lang="en-US" altLang="zh-CN" b="0" i="1" smtClean="0">
                              <a:latin typeface="Cambria Math" panose="02040503050406030204" pitchFamily="18" charset="0"/>
                            </a:rPr>
                            <m:t>𝔼</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r>
                                    <a:rPr lang="en-US" altLang="zh-CN" i="1">
                                      <a:latin typeface="Cambria Math" panose="02040503050406030204" pitchFamily="18" charset="0"/>
                                    </a:rPr>
                                    <m:t>−</m:t>
                                  </m:r>
                                  <m:r>
                                    <a:rPr lang="en-US" altLang="zh-CN" i="1">
                                      <a:latin typeface="Cambria Math" panose="02040503050406030204" pitchFamily="18" charset="0"/>
                                    </a:rPr>
                                    <m:t>𝔼</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i="1">
                                      <a:latin typeface="Cambria Math" panose="02040503050406030204" pitchFamily="18" charset="0"/>
                                    </a:rPr>
                                    <m:t>𝔼</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r>
                                    <a:rPr lang="en-US" altLang="zh-CN" i="1" dirty="0">
                                      <a:latin typeface="Cambria Math" panose="02040503050406030204" pitchFamily="18" charset="0"/>
                                    </a:rPr>
                                    <m:t>−</m:t>
                                  </m:r>
                                  <m:r>
                                    <a:rPr lang="en-US" altLang="zh-CN" i="1" dirty="0">
                                      <a:latin typeface="Cambria Math" panose="02040503050406030204" pitchFamily="18" charset="0"/>
                                    </a:rPr>
                                    <m:t>𝜃</m:t>
                                  </m:r>
                                </m:e>
                              </m:d>
                            </m:e>
                            <m:sup>
                              <m:r>
                                <a:rPr lang="en-US" altLang="zh-CN" b="0" i="1" dirty="0" smtClean="0">
                                  <a:latin typeface="Cambria Math" panose="02040503050406030204" pitchFamily="18" charset="0"/>
                                </a:rPr>
                                <m:t>2</m:t>
                              </m:r>
                            </m:sup>
                          </m:sSup>
                        </m:e>
                        <m:e>
                          <m:r>
                            <a:rPr lang="en-US" altLang="zh-CN" b="0" i="1" dirty="0" smtClean="0">
                              <a:latin typeface="Cambria Math" panose="02040503050406030204" pitchFamily="18" charset="0"/>
                            </a:rPr>
                            <m:t>&amp;=</m:t>
                          </m:r>
                          <m:r>
                            <a:rPr lang="en-US" altLang="zh-CN" b="0" i="1" dirty="0" smtClean="0">
                              <a:latin typeface="Cambria Math" panose="02040503050406030204" pitchFamily="18" charset="0"/>
                            </a:rPr>
                            <m:t>𝑉𝑎𝑟</m:t>
                          </m:r>
                          <m:d>
                            <m:dPr>
                              <m:ctrlPr>
                                <a:rPr lang="en-US" altLang="zh-CN" b="0" i="1" dirty="0" smtClean="0">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𝑏𝑖𝑎𝑠</m:t>
                          </m:r>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e>
                              </m:d>
                            </m:e>
                            <m:sup>
                              <m:r>
                                <a:rPr lang="en-US" altLang="zh-CN" b="0" i="1" dirty="0" smtClean="0">
                                  <a:latin typeface="Cambria Math" panose="02040503050406030204" pitchFamily="18" charset="0"/>
                                </a:rPr>
                                <m:t>2</m:t>
                              </m:r>
                            </m:sup>
                          </m:sSup>
                        </m:e>
                      </m:eqArr>
                    </m:oMath>
                  </m:oMathPara>
                </a14:m>
                <a:endParaRPr lang="en-US" altLang="zh-CN" b="0" dirty="0"/>
              </a:p>
              <a:p>
                <a:pPr lvl="1"/>
                <a:r>
                  <a:rPr lang="zh-CN" altLang="en-US" dirty="0"/>
                  <a:t>最小化均方误差要选择</a:t>
                </a:r>
                <a:r>
                  <a:rPr lang="zh-CN" altLang="en-US" dirty="0">
                    <a:solidFill>
                      <a:srgbClr val="FFC000"/>
                    </a:solidFill>
                  </a:rPr>
                  <a:t>偏差小且方差小</a:t>
                </a:r>
                <a:r>
                  <a:rPr lang="zh-CN" altLang="en-US" dirty="0"/>
                  <a:t>的估计</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86</a:t>
            </a:fld>
            <a:endParaRPr lang="zh-CN" altLang="en-US" dirty="0"/>
          </a:p>
        </p:txBody>
      </p:sp>
    </p:spTree>
    <p:extLst>
      <p:ext uri="{BB962C8B-B14F-4D97-AF65-F5344CB8AC3E}">
        <p14:creationId xmlns:p14="http://schemas.microsoft.com/office/powerpoint/2010/main" val="11551772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偏差和方差权衡</a:t>
            </a:r>
          </a:p>
        </p:txBody>
      </p:sp>
      <p:sp>
        <p:nvSpPr>
          <p:cNvPr id="3" name="内容占位符 2"/>
          <p:cNvSpPr>
            <a:spLocks noGrp="1"/>
          </p:cNvSpPr>
          <p:nvPr>
            <p:ph idx="1"/>
          </p:nvPr>
        </p:nvSpPr>
        <p:spPr/>
        <p:txBody>
          <a:bodyPr/>
          <a:lstStyle/>
          <a:p>
            <a:r>
              <a:rPr lang="zh-CN" altLang="en-US" dirty="0"/>
              <a:t>用</a:t>
            </a:r>
            <a:r>
              <a:rPr lang="en-US" altLang="zh-CN" dirty="0"/>
              <a:t>MSE</a:t>
            </a:r>
            <a:r>
              <a:rPr lang="zh-CN" altLang="en-US" dirty="0"/>
              <a:t>度量泛化误差</a:t>
            </a:r>
            <a:endParaRPr lang="en-US" altLang="zh-CN" dirty="0"/>
          </a:p>
          <a:p>
            <a:pPr lvl="1"/>
            <a:r>
              <a:rPr lang="zh-CN" altLang="en-US" dirty="0"/>
              <a:t>增加容量会增加方差，降低偏差</a:t>
            </a:r>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87</a:t>
            </a:fld>
            <a:endParaRPr lang="zh-CN" altLang="en-US" dirty="0"/>
          </a:p>
        </p:txBody>
      </p:sp>
      <p:pic>
        <p:nvPicPr>
          <p:cNvPr id="5" name="图片 4"/>
          <p:cNvPicPr>
            <a:picLocks noChangeAspect="1"/>
          </p:cNvPicPr>
          <p:nvPr/>
        </p:nvPicPr>
        <p:blipFill>
          <a:blip r:embed="rId2"/>
          <a:stretch>
            <a:fillRect/>
          </a:stretch>
        </p:blipFill>
        <p:spPr>
          <a:xfrm>
            <a:off x="2463568" y="2581004"/>
            <a:ext cx="6735943" cy="3533609"/>
          </a:xfrm>
          <a:prstGeom prst="rect">
            <a:avLst/>
          </a:prstGeom>
        </p:spPr>
      </p:pic>
    </p:spTree>
    <p:extLst>
      <p:ext uri="{BB962C8B-B14F-4D97-AF65-F5344CB8AC3E}">
        <p14:creationId xmlns:p14="http://schemas.microsoft.com/office/powerpoint/2010/main" val="35607867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一致性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依概率收敛</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plim</m:t>
                        </m:r>
                      </m:e>
                      <m:sub>
                        <m:r>
                          <a:rPr lang="en-US" altLang="zh-CN" i="1">
                            <a:latin typeface="Cambria Math" panose="02040503050406030204" pitchFamily="18" charset="0"/>
                          </a:rPr>
                          <m:t>𝑚</m:t>
                        </m:r>
                        <m:r>
                          <a:rPr lang="en-US" altLang="zh-CN" i="1">
                            <a:latin typeface="Cambria Math" panose="02040503050406030204" pitchFamily="18" charset="0"/>
                          </a:rPr>
                          <m:t>→∞</m:t>
                        </m:r>
                      </m:sub>
                    </m:s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sub>
                        <m:r>
                          <m:rPr>
                            <m:sty m:val="p"/>
                          </m:rPr>
                          <a:rPr lang="en-US" altLang="zh-CN" b="0" i="0" smtClean="0">
                            <a:latin typeface="Cambria Math" panose="02040503050406030204" pitchFamily="18" charset="0"/>
                          </a:rPr>
                          <m:t>m</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𝜃</m:t>
                    </m:r>
                  </m:oMath>
                </a14:m>
                <a:r>
                  <a:rPr lang="zh-CN" altLang="en-US" dirty="0"/>
                  <a:t>  </a:t>
                </a:r>
                <a:endParaRPr lang="en-US" altLang="zh-CN" dirty="0"/>
              </a:p>
              <a:p>
                <a:r>
                  <a:rPr lang="zh-CN" altLang="en-US" dirty="0"/>
                  <a:t>对于任意的</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&gt;0, </m:t>
                    </m:r>
                  </m:oMath>
                </a14:m>
                <a:r>
                  <a:rPr lang="zh-CN" altLang="en-US" dirty="0"/>
                  <a:t>当</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oMath>
                </a14:m>
                <a:r>
                  <a:rPr lang="zh-CN" altLang="en-US" dirty="0"/>
                  <a:t>时，有</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r>
                          <a:rPr lang="en-US" altLang="zh-CN" b="0" i="1" smtClean="0">
                            <a:latin typeface="Cambria Math" panose="02040503050406030204" pitchFamily="18" charset="0"/>
                          </a:rPr>
                          <m:t>&gt;</m:t>
                        </m:r>
                        <m:r>
                          <a:rPr lang="en-US" altLang="zh-CN" b="0" i="1" smtClean="0">
                            <a:latin typeface="Cambria Math" panose="02040503050406030204" pitchFamily="18" charset="0"/>
                          </a:rPr>
                          <m:t>𝜖</m:t>
                        </m:r>
                      </m:e>
                    </m:d>
                    <m:r>
                      <a:rPr lang="en-US" altLang="zh-CN" b="0" i="1" smtClean="0">
                        <a:latin typeface="Cambria Math" panose="02040503050406030204" pitchFamily="18" charset="0"/>
                      </a:rPr>
                      <m:t>→0</m:t>
                    </m:r>
                  </m:oMath>
                </a14:m>
                <a:endParaRPr lang="en-US" altLang="zh-CN" dirty="0"/>
              </a:p>
              <a:p>
                <a:r>
                  <a:rPr lang="zh-CN" altLang="en-US" dirty="0"/>
                  <a:t>一致性保证了估计量的偏差会随数据样本数目的增多而减少</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172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88</a:t>
            </a:fld>
            <a:endParaRPr lang="zh-CN" altLang="en-US" dirty="0"/>
          </a:p>
        </p:txBody>
      </p:sp>
    </p:spTree>
    <p:extLst>
      <p:ext uri="{BB962C8B-B14F-4D97-AF65-F5344CB8AC3E}">
        <p14:creationId xmlns:p14="http://schemas.microsoft.com/office/powerpoint/2010/main" val="2768934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估计准则</a:t>
            </a:r>
            <a:r>
              <a:rPr lang="en-US" altLang="zh-CN" dirty="0"/>
              <a:t>—</a:t>
            </a:r>
            <a:r>
              <a:rPr lang="zh-CN" altLang="en-US" dirty="0"/>
              <a:t>极大似然估计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 生成</a:t>
                </a:r>
                <a:r>
                  <a:rPr lang="en-US" altLang="zh-CN" dirty="0"/>
                  <a:t>m</a:t>
                </a:r>
                <a:r>
                  <a:rPr lang="zh-CN" altLang="en-US" dirty="0"/>
                  <a:t>个样本的数据集</a:t>
                </a:r>
                <a14:m>
                  <m:oMath xmlns:m="http://schemas.openxmlformats.org/officeDocument/2006/math">
                    <m:r>
                      <a:rPr lang="en-US" altLang="zh-CN" b="0" i="1" smtClean="0">
                        <a:latin typeface="Cambria Math" panose="02040503050406030204" pitchFamily="18" charset="0"/>
                      </a:rPr>
                      <m:t>𝕏</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e>
                    </m:d>
                  </m:oMath>
                </a14:m>
                <a:r>
                  <a:rPr lang="en-US" altLang="zh-CN" dirty="0"/>
                  <a:t>. </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oMath>
                </a14:m>
                <a:r>
                  <a:rPr lang="zh-CN" altLang="en-US" dirty="0"/>
                  <a:t>一族由</a:t>
                </a:r>
                <a14:m>
                  <m:oMath xmlns:m="http://schemas.openxmlformats.org/officeDocument/2006/math">
                    <m:r>
                      <a:rPr lang="en-US" altLang="zh-CN" b="0" i="1" smtClean="0">
                        <a:latin typeface="Cambria Math" panose="02040503050406030204" pitchFamily="18" charset="0"/>
                      </a:rPr>
                      <m:t>𝜃</m:t>
                    </m:r>
                  </m:oMath>
                </a14:m>
                <a:r>
                  <a:rPr lang="zh-CN" altLang="en-US" dirty="0"/>
                  <a:t>确定在相同空间上的概率分布</a:t>
                </a:r>
                <a:endParaRPr lang="en-US" altLang="zh-CN" dirty="0"/>
              </a:p>
              <a:p>
                <a14:m>
                  <m:oMath xmlns:m="http://schemas.openxmlformats.org/officeDocument/2006/math">
                    <m:r>
                      <a:rPr lang="en-US" altLang="zh-CN" b="0" i="1" smtClean="0">
                        <a:latin typeface="Cambria Math" panose="02040503050406030204" pitchFamily="18" charset="0"/>
                      </a:rPr>
                      <m:t>𝜃</m:t>
                    </m:r>
                  </m:oMath>
                </a14:m>
                <a:r>
                  <a:rPr lang="zh-CN" altLang="en-US" dirty="0"/>
                  <a:t>的极大似然估计为</a:t>
                </a:r>
                <a:endParaRPr lang="en-US" altLang="zh-CN" dirty="0"/>
              </a:p>
              <a:p>
                <a:pPr lvl="1"/>
                <a14:m>
                  <m:oMath xmlns:m="http://schemas.openxmlformats.org/officeDocument/2006/math">
                    <m:eqArr>
                      <m:eqArrPr>
                        <m:ctrlPr>
                          <a:rPr lang="en-US" altLang="zh-CN" b="0"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𝑀𝐿</m:t>
                            </m:r>
                          </m:sub>
                        </m:sSub>
                        <m:r>
                          <a:rPr lang="en-US" altLang="zh-CN" b="0" i="1" smtClean="0">
                            <a:latin typeface="Cambria Math" panose="02040503050406030204" pitchFamily="18" charset="0"/>
                          </a:rPr>
                          <m:t>&amp;</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𝑚𝑜𝑑𝑒𝑙</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𝕏</m:t>
                                    </m:r>
                                    <m:r>
                                      <a:rPr lang="en-US" altLang="zh-CN" i="1">
                                        <a:latin typeface="Cambria Math" panose="02040503050406030204" pitchFamily="18" charset="0"/>
                                      </a:rPr>
                                      <m:t>;</m:t>
                                    </m:r>
                                    <m:r>
                                      <a:rPr lang="en-US" altLang="zh-CN" i="1">
                                        <a:latin typeface="Cambria Math" panose="02040503050406030204" pitchFamily="18" charset="0"/>
                                      </a:rPr>
                                      <m:t>𝜃</m:t>
                                    </m:r>
                                  </m:e>
                                </m:d>
                              </m:e>
                            </m:func>
                          </m:e>
                        </m:func>
                      </m:e>
                      <m:e>
                        <m:r>
                          <a:rPr lang="en-US" altLang="zh-CN" b="0" i="1" smtClean="0">
                            <a:latin typeface="Cambria Math" panose="02040503050406030204" pitchFamily="18" charset="0"/>
                          </a:rPr>
                          <m:t>&amp;=</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𝑚𝑜𝑑𝑒𝑙</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𝜃</m:t>
                                        </m:r>
                                      </m:e>
                                    </m:d>
                                  </m:e>
                                </m:nary>
                              </m:e>
                            </m:func>
                          </m:e>
                        </m:func>
                      </m:e>
                      <m:e>
                        <m:r>
                          <a:rPr lang="en-US" altLang="zh-CN" b="0" i="1" smtClean="0">
                            <a:latin typeface="Cambria Math" panose="02040503050406030204" pitchFamily="18" charset="0"/>
                          </a:rPr>
                          <m:t>&amp;=</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𝑚𝑜𝑑𝑒𝑙</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𝜃</m:t>
                                            </m:r>
                                          </m:e>
                                        </m:d>
                                      </m:e>
                                    </m:func>
                                  </m:e>
                                </m:nary>
                              </m:e>
                            </m:func>
                          </m:e>
                        </m:func>
                      </m:e>
                      <m:e>
                        <m:r>
                          <a:rPr lang="en-US" altLang="zh-CN" b="0" i="1" smtClean="0">
                            <a:latin typeface="Cambria Math" panose="02040503050406030204" pitchFamily="18" charset="0"/>
                          </a:rPr>
                          <m:t>&amp;=</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smtClean="0">
                                            <a:latin typeface="Cambria Math" panose="02040503050406030204" pitchFamily="18" charset="0"/>
                                          </a:rPr>
                                          <m:t>𝑑𝑎𝑡𝑎</m:t>
                                        </m:r>
                                      </m:sub>
                                    </m:sSub>
                                  </m:sub>
                                </m:sSub>
                                <m:d>
                                  <m:dPr>
                                    <m:ctrlPr>
                                      <a:rPr lang="en-US" altLang="zh-CN" b="0" i="1" smtClean="0">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𝑚𝑜𝑑𝑒𝑙</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𝜃</m:t>
                                            </m:r>
                                          </m:e>
                                        </m:d>
                                      </m:e>
                                    </m:func>
                                  </m:e>
                                </m:d>
                              </m:e>
                            </m:func>
                          </m:e>
                        </m:func>
                      </m:e>
                    </m:eqAr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𝑑𝑎𝑡𝑎</m:t>
                            </m:r>
                          </m:sub>
                        </m:sSub>
                      </m:sub>
                    </m:sSub>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𝑚𝑜𝑑𝑒𝑙</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𝜃</m:t>
                                </m:r>
                              </m:e>
                            </m:d>
                          </m:e>
                        </m:func>
                      </m:e>
                    </m:d>
                  </m:oMath>
                </a14:m>
                <a:r>
                  <a:rPr lang="zh-CN" altLang="en-US" dirty="0"/>
                  <a:t> 等价于 </a:t>
                </a:r>
                <a14:m>
                  <m:oMath xmlns:m="http://schemas.openxmlformats.org/officeDocument/2006/math">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smtClean="0">
                                <a:latin typeface="Cambria Math" panose="02040503050406030204" pitchFamily="18" charset="0"/>
                              </a:rPr>
                              <m:t>𝑑𝑎𝑡𝑎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e>
                    </m:d>
                  </m:oMath>
                </a14:m>
                <a:endParaRPr lang="en-US" altLang="zh-CN" dirty="0"/>
              </a:p>
              <a:p>
                <a:pPr lvl="1"/>
                <a14:m>
                  <m:oMath xmlns:m="http://schemas.openxmlformats.org/officeDocument/2006/math">
                    <m:r>
                      <a:rPr lang="en-US" altLang="zh-CN" i="1">
                        <a:latin typeface="Cambria Math" panose="02040503050406030204" pitchFamily="18" charset="0"/>
                      </a:rPr>
                      <m:t>𝐾𝐿</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𝑑𝑎𝑡𝑎</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𝑚𝑜𝑑𝑒𝑙</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𝑑𝑎𝑡𝑎</m:t>
                            </m:r>
                          </m:sub>
                        </m:sSub>
                      </m:sub>
                    </m:sSub>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func>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89</a:t>
            </a:fld>
            <a:endParaRPr lang="zh-CN" altLang="en-US" dirty="0"/>
          </a:p>
        </p:txBody>
      </p:sp>
    </p:spTree>
    <p:extLst>
      <p:ext uri="{BB962C8B-B14F-4D97-AF65-F5344CB8AC3E}">
        <p14:creationId xmlns:p14="http://schemas.microsoft.com/office/powerpoint/2010/main" val="194767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解线性方程组</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一个线性方程组</a:t>
                </a:r>
                <a14:m>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a14:m>
                <a:r>
                  <a:rPr lang="zh-CN" altLang="en-US" dirty="0"/>
                  <a:t> </a:t>
                </a:r>
                <a:r>
                  <a:rPr lang="en-US" altLang="zh-CN" dirty="0"/>
                  <a:t>(</a:t>
                </a:r>
                <a14:m>
                  <m:oMath xmlns:m="http://schemas.openxmlformats.org/officeDocument/2006/math">
                    <m:r>
                      <a:rPr lang="en-US" altLang="zh-CN" b="1" i="1" dirty="0" smtClean="0">
                        <a:latin typeface="Cambria Math" panose="02040503050406030204" pitchFamily="18" charset="0"/>
                      </a:rPr>
                      <m:t>𝑨</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ℝ</m:t>
                        </m:r>
                      </m:e>
                      <m:sup>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sup>
                    </m:sSup>
                  </m:oMath>
                </a14:m>
                <a:r>
                  <a:rPr lang="en-US" altLang="zh-CN" dirty="0"/>
                  <a:t>)</a:t>
                </a:r>
                <a:r>
                  <a:rPr lang="zh-CN" altLang="en-US" dirty="0"/>
                  <a:t>可能</a:t>
                </a:r>
                <a:endParaRPr lang="en-US" altLang="zh-CN" dirty="0"/>
              </a:p>
              <a:p>
                <a:pPr lvl="1"/>
                <a:r>
                  <a:rPr lang="zh-CN" altLang="en-US" dirty="0"/>
                  <a:t>没有解</a:t>
                </a:r>
                <a:endParaRPr lang="en-US" altLang="zh-CN" dirty="0"/>
              </a:p>
              <a:p>
                <a:pPr lvl="2"/>
                <a14:m>
                  <m:oMath xmlns:m="http://schemas.openxmlformats.org/officeDocument/2006/math">
                    <m:r>
                      <a:rPr lang="en-US" altLang="zh-CN" b="1" i="1" smtClean="0">
                        <a:latin typeface="Cambria Math" panose="02040503050406030204" pitchFamily="18" charset="0"/>
                      </a:rPr>
                      <m:t>𝒃</m:t>
                    </m:r>
                  </m:oMath>
                </a14:m>
                <a:r>
                  <a:rPr lang="en-US" altLang="zh-CN" dirty="0"/>
                  <a:t> </a:t>
                </a:r>
                <a:r>
                  <a:rPr lang="zh-CN" altLang="en-US" dirty="0"/>
                  <a:t>不在</a:t>
                </a:r>
                <a14:m>
                  <m:oMath xmlns:m="http://schemas.openxmlformats.org/officeDocument/2006/math">
                    <m:r>
                      <a:rPr lang="en-US" altLang="zh-CN" b="1" i="1" dirty="0" smtClean="0">
                        <a:latin typeface="Cambria Math" panose="02040503050406030204" pitchFamily="18" charset="0"/>
                      </a:rPr>
                      <m:t>𝑨</m:t>
                    </m:r>
                  </m:oMath>
                </a14:m>
                <a:r>
                  <a:rPr lang="zh-CN" altLang="en-US" dirty="0"/>
                  <a:t>的列向量的生成子空间之中</a:t>
                </a:r>
                <a:endParaRPr lang="en-US" altLang="zh-CN" dirty="0"/>
              </a:p>
              <a:p>
                <a:pPr lvl="1"/>
                <a:r>
                  <a:rPr lang="zh-CN" altLang="en-US" dirty="0"/>
                  <a:t>很多解：</a:t>
                </a:r>
                <a:endParaRPr lang="en-US" altLang="zh-CN" dirty="0"/>
              </a:p>
              <a:p>
                <a:pPr lvl="2"/>
                <a14:m>
                  <m:oMath xmlns:m="http://schemas.openxmlformats.org/officeDocument/2006/math">
                    <m:r>
                      <a:rPr lang="en-US" altLang="zh-CN" b="1" i="1">
                        <a:latin typeface="Cambria Math" panose="02040503050406030204" pitchFamily="18" charset="0"/>
                      </a:rPr>
                      <m:t>𝒃</m:t>
                    </m:r>
                  </m:oMath>
                </a14:m>
                <a:r>
                  <a:rPr lang="en-US" altLang="zh-CN" dirty="0"/>
                  <a:t> </a:t>
                </a:r>
                <a:r>
                  <a:rPr lang="zh-CN" altLang="en-US" dirty="0"/>
                  <a:t>在</a:t>
                </a:r>
                <a14:m>
                  <m:oMath xmlns:m="http://schemas.openxmlformats.org/officeDocument/2006/math">
                    <m:r>
                      <a:rPr lang="en-US" altLang="zh-CN" b="1" i="1" dirty="0" smtClean="0">
                        <a:latin typeface="Cambria Math" panose="02040503050406030204" pitchFamily="18" charset="0"/>
                      </a:rPr>
                      <m:t>𝑨</m:t>
                    </m:r>
                  </m:oMath>
                </a14:m>
                <a:r>
                  <a:rPr lang="zh-CN" altLang="en-US" dirty="0"/>
                  <a:t>的列向量的生成子空间之中</a:t>
                </a:r>
                <a:endParaRPr lang="en-US" altLang="zh-CN" dirty="0"/>
              </a:p>
              <a:p>
                <a:pPr lvl="2"/>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oMath>
                </a14:m>
                <a:endParaRPr lang="en-US" altLang="zh-CN" dirty="0"/>
              </a:p>
              <a:p>
                <a:pPr lvl="2"/>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rank</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oMath>
                </a14:m>
                <a:endParaRPr lang="en-US" altLang="zh-CN" dirty="0"/>
              </a:p>
              <a:p>
                <a:pPr lvl="1"/>
                <a:r>
                  <a:rPr lang="zh-CN" altLang="en-US" dirty="0"/>
                  <a:t>有且仅有一个</a:t>
                </a:r>
                <a:endParaRPr lang="en-US" altLang="zh-CN" dirty="0"/>
              </a:p>
              <a:p>
                <a:pPr lvl="2"/>
                <a14:m>
                  <m:oMath xmlns:m="http://schemas.openxmlformats.org/officeDocument/2006/math">
                    <m:r>
                      <a:rPr lang="en-US" altLang="zh-CN" b="1" i="1">
                        <a:latin typeface="Cambria Math" panose="02040503050406030204" pitchFamily="18" charset="0"/>
                      </a:rPr>
                      <m:t>𝒃</m:t>
                    </m:r>
                  </m:oMath>
                </a14:m>
                <a:r>
                  <a:rPr lang="en-US" altLang="zh-CN" dirty="0"/>
                  <a:t> </a:t>
                </a:r>
                <a:r>
                  <a:rPr lang="zh-CN" altLang="en-US" dirty="0"/>
                  <a:t>在</a:t>
                </a:r>
                <a14:m>
                  <m:oMath xmlns:m="http://schemas.openxmlformats.org/officeDocument/2006/math">
                    <m:r>
                      <a:rPr lang="en-US" altLang="zh-CN" b="1" i="1" dirty="0">
                        <a:latin typeface="Cambria Math" panose="02040503050406030204" pitchFamily="18" charset="0"/>
                      </a:rPr>
                      <m:t>𝑨</m:t>
                    </m:r>
                  </m:oMath>
                </a14:m>
                <a:r>
                  <a:rPr lang="zh-CN" altLang="en-US" dirty="0"/>
                  <a:t>的列向量的生成子空间之中</a:t>
                </a:r>
                <a:endParaRPr lang="en-US" altLang="zh-CN" dirty="0"/>
              </a:p>
              <a:p>
                <a:pPr lvl="2"/>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rank</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2" t="-206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9D7BC5A3-D355-4C8D-AD2C-5AC2CB0B116D}" type="slidenum">
              <a:rPr lang="zh-CN" altLang="en-US" smtClean="0"/>
              <a:pPr/>
              <a:t>9</a:t>
            </a:fld>
            <a:endParaRPr lang="zh-CN" altLang="en-US" dirty="0"/>
          </a:p>
        </p:txBody>
      </p:sp>
    </p:spTree>
    <p:extLst>
      <p:ext uri="{BB962C8B-B14F-4D97-AF65-F5344CB8AC3E}">
        <p14:creationId xmlns:p14="http://schemas.microsoft.com/office/powerpoint/2010/main" val="22817059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估计准则</a:t>
            </a:r>
            <a:r>
              <a:rPr lang="en-US" altLang="zh-CN" dirty="0"/>
              <a:t>—</a:t>
            </a:r>
            <a:r>
              <a:rPr lang="zh-CN" altLang="en-US" dirty="0"/>
              <a:t>极大似然估计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条件对数似然</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𝑀𝐿</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𝜃</m:t>
                                </m:r>
                              </m:lim>
                            </m:limLow>
                          </m:fName>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e>
                                </m:func>
                              </m:e>
                            </m:nary>
                          </m:e>
                        </m:func>
                      </m:e>
                    </m:func>
                  </m:oMath>
                </a14:m>
                <a:endParaRPr lang="en-US" altLang="zh-CN" dirty="0"/>
              </a:p>
              <a:p>
                <a:r>
                  <a:rPr lang="zh-CN" altLang="en-US" dirty="0"/>
                  <a:t>线性回归作为最大似然</a:t>
                </a:r>
                <a:endParaRPr lang="en-US" altLang="zh-CN" dirty="0"/>
              </a:p>
              <a:p>
                <a:pPr lvl="1"/>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e>
                    </m:d>
                  </m:oMath>
                </a14:m>
                <a:r>
                  <a:rPr lang="zh-CN" altLang="en-US" dirty="0"/>
                  <a:t> </a:t>
                </a:r>
                <a14:m>
                  <m:oMath xmlns:m="http://schemas.openxmlformats.org/officeDocument/2006/math">
                    <m:acc>
                      <m:accPr>
                        <m:chr m:val="̂"/>
                        <m:ctrlPr>
                          <a:rPr lang="en-US" altLang="zh-CN" i="1" smtClean="0">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𝑦</m:t>
                        </m:r>
                      </m:e>
                    </m:acc>
                    <m:d>
                      <m:dPr>
                        <m:ctrlPr>
                          <a:rPr lang="en-US" altLang="zh-CN" i="1">
                            <a:solidFill>
                              <a:srgbClr val="FFC000"/>
                            </a:solidFill>
                            <a:latin typeface="Cambria Math" panose="02040503050406030204" pitchFamily="18" charset="0"/>
                          </a:rPr>
                        </m:ctrlPr>
                      </m:dPr>
                      <m:e>
                        <m:r>
                          <a:rPr lang="en-US" altLang="zh-CN" i="1">
                            <a:solidFill>
                              <a:srgbClr val="FFC000"/>
                            </a:solidFill>
                            <a:latin typeface="Cambria Math" panose="02040503050406030204" pitchFamily="18" charset="0"/>
                          </a:rPr>
                          <m:t>𝑥</m:t>
                        </m:r>
                        <m:r>
                          <a:rPr lang="en-US" altLang="zh-CN" i="1">
                            <a:solidFill>
                              <a:srgbClr val="FFC000"/>
                            </a:solidFill>
                            <a:latin typeface="Cambria Math" panose="02040503050406030204" pitchFamily="18" charset="0"/>
                          </a:rPr>
                          <m:t>;</m:t>
                        </m:r>
                        <m:r>
                          <a:rPr lang="en-US" altLang="zh-CN" i="1">
                            <a:solidFill>
                              <a:srgbClr val="FFC000"/>
                            </a:solidFill>
                            <a:latin typeface="Cambria Math" panose="02040503050406030204" pitchFamily="18" charset="0"/>
                          </a:rPr>
                          <m:t>𝑤</m:t>
                        </m:r>
                      </m:e>
                    </m:d>
                  </m:oMath>
                </a14:m>
                <a:r>
                  <a:rPr lang="zh-CN" altLang="en-US" dirty="0"/>
                  <a:t>预测均值，方差是常量</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均方误差和对数似然</a:t>
                </a:r>
                <a:r>
                  <a:rPr lang="zh-CN" altLang="en-US" dirty="0">
                    <a:solidFill>
                      <a:srgbClr val="FFC000"/>
                    </a:solidFill>
                  </a:rPr>
                  <a:t>等价</a:t>
                </a:r>
                <a:endParaRPr lang="en-US" altLang="zh-CN" dirty="0">
                  <a:solidFill>
                    <a:srgbClr val="FFC000"/>
                  </a:solidFill>
                </a:endParaRP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90</a:t>
            </a:fld>
            <a:endParaRPr lang="zh-CN" altLang="en-US" dirty="0"/>
          </a:p>
        </p:txBody>
      </p:sp>
      <p:pic>
        <p:nvPicPr>
          <p:cNvPr id="5" name="图片 4"/>
          <p:cNvPicPr>
            <a:picLocks noChangeAspect="1"/>
          </p:cNvPicPr>
          <p:nvPr/>
        </p:nvPicPr>
        <p:blipFill>
          <a:blip r:embed="rId3"/>
          <a:stretch>
            <a:fillRect/>
          </a:stretch>
        </p:blipFill>
        <p:spPr>
          <a:xfrm>
            <a:off x="1849879" y="3079918"/>
            <a:ext cx="7674029" cy="2483263"/>
          </a:xfrm>
          <a:prstGeom prst="rect">
            <a:avLst/>
          </a:prstGeom>
        </p:spPr>
      </p:pic>
    </p:spTree>
    <p:extLst>
      <p:ext uri="{BB962C8B-B14F-4D97-AF65-F5344CB8AC3E}">
        <p14:creationId xmlns:p14="http://schemas.microsoft.com/office/powerpoint/2010/main" val="34382439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最大似然的性质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在合适的条件下，最大似然估计具有一致性</a:t>
                </a:r>
                <a:endParaRPr lang="en-US" altLang="zh-CN" dirty="0"/>
              </a:p>
              <a:p>
                <a:pPr lvl="1"/>
                <a:r>
                  <a:rPr lang="zh-CN" altLang="en-US" dirty="0"/>
                  <a:t>真实分布</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r>
                  <a:rPr lang="zh-CN" altLang="en-US" dirty="0"/>
                  <a:t>必须在模型族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𝑚𝑜𝑑𝑒𝑙</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oMath>
                </a14:m>
                <a:endParaRPr lang="en-US" altLang="zh-CN" dirty="0"/>
              </a:p>
              <a:p>
                <a:pPr lvl="1"/>
                <a:r>
                  <a:rPr lang="zh-CN" altLang="en-US" dirty="0"/>
                  <a:t>真实分布</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r>
                  <a:rPr lang="zh-CN" altLang="en-US" dirty="0"/>
                  <a:t>必须刚好对应一个</a:t>
                </a:r>
                <a14:m>
                  <m:oMath xmlns:m="http://schemas.openxmlformats.org/officeDocument/2006/math">
                    <m:r>
                      <a:rPr lang="en-US" altLang="zh-CN" b="0" i="1" smtClean="0">
                        <a:latin typeface="Cambria Math" panose="02040503050406030204" pitchFamily="18" charset="0"/>
                      </a:rPr>
                      <m:t>𝜃</m:t>
                    </m:r>
                  </m:oMath>
                </a14:m>
                <a:endParaRPr lang="en-US" altLang="zh-CN" dirty="0"/>
              </a:p>
              <a:p>
                <a:r>
                  <a:rPr lang="zh-CN" altLang="en-US" dirty="0"/>
                  <a:t>参数的均方误差估计随着</a:t>
                </a:r>
                <a:r>
                  <a:rPr lang="en-US" altLang="zh-CN" i="1" dirty="0"/>
                  <a:t>m </a:t>
                </a:r>
                <a:r>
                  <a:rPr lang="zh-CN" altLang="en-US" dirty="0"/>
                  <a:t>的增加而减少，当</a:t>
                </a:r>
                <a:r>
                  <a:rPr lang="en-US" altLang="zh-CN" i="1" dirty="0"/>
                  <a:t>m </a:t>
                </a:r>
                <a:r>
                  <a:rPr lang="zh-CN" altLang="en-US" dirty="0"/>
                  <a:t>较大时，不存在均方误差低于最大似然估计的一致估计</a:t>
                </a:r>
                <a:endParaRPr lang="en-US" altLang="zh-CN" dirty="0"/>
              </a:p>
              <a:p>
                <a:r>
                  <a:rPr lang="zh-CN" altLang="en-US" dirty="0"/>
                  <a:t>最大似然通常是机器学习中的首选估计</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91</a:t>
            </a:fld>
            <a:endParaRPr lang="zh-CN" altLang="en-US" dirty="0"/>
          </a:p>
        </p:txBody>
      </p:sp>
    </p:spTree>
    <p:extLst>
      <p:ext uri="{BB962C8B-B14F-4D97-AF65-F5344CB8AC3E}">
        <p14:creationId xmlns:p14="http://schemas.microsoft.com/office/powerpoint/2010/main" val="21782727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贝叶斯统计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频率派统计：基于点估计作所有的预测，参数是固定值</a:t>
                </a:r>
                <a:endParaRPr lang="en-US" altLang="zh-CN" dirty="0"/>
              </a:p>
              <a:p>
                <a:r>
                  <a:rPr lang="zh-CN" altLang="en-US" dirty="0"/>
                  <a:t>贝叶斯统计：在做预测时会考虑所有可能的估计，参数是随机变量</a:t>
                </a:r>
                <a:endParaRPr lang="en-US" altLang="zh-CN" dirty="0"/>
              </a:p>
              <a:p>
                <a:pPr lvl="1"/>
                <a:r>
                  <a:rPr lang="zh-CN" altLang="en-US" dirty="0"/>
                  <a:t>先验概率分布：</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oMath>
                </a14:m>
                <a:r>
                  <a:rPr lang="zh-CN" altLang="en-US" dirty="0"/>
                  <a:t> 表示</a:t>
                </a:r>
                <a14:m>
                  <m:oMath xmlns:m="http://schemas.openxmlformats.org/officeDocument/2006/math">
                    <m:r>
                      <a:rPr lang="en-US" altLang="zh-CN" b="0" i="1" dirty="0" smtClean="0">
                        <a:latin typeface="Cambria Math" panose="02040503050406030204" pitchFamily="18" charset="0"/>
                      </a:rPr>
                      <m:t>𝜃</m:t>
                    </m:r>
                  </m:oMath>
                </a14:m>
                <a:r>
                  <a:rPr lang="zh-CN" altLang="en-US" dirty="0"/>
                  <a:t>的已知知识，一般会选择高熵的先验</a:t>
                </a:r>
                <a:endParaRPr lang="en-US" altLang="zh-CN" dirty="0"/>
              </a:p>
              <a:p>
                <a:pPr lvl="1"/>
                <a:r>
                  <a:rPr lang="zh-CN" altLang="en-US" dirty="0"/>
                  <a:t>后验概率分布：</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e>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num>
                      <m:den>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e>
                        </m:d>
                      </m:den>
                    </m:f>
                  </m:oMath>
                </a14:m>
                <a:endParaRPr lang="en-US" altLang="zh-CN" dirty="0"/>
              </a:p>
              <a:p>
                <a:pPr lvl="1"/>
                <a14:m>
                  <m:oMath xmlns:m="http://schemas.openxmlformats.org/officeDocument/2006/math">
                    <m:r>
                      <a:rPr lang="en-US" altLang="zh-CN" b="0" i="1" smtClean="0">
                        <a:latin typeface="Cambria Math" panose="02040503050406030204" pitchFamily="18" charset="0"/>
                      </a:rPr>
                      <m:t>𝑝</m:t>
                    </m:r>
                    <m:d>
                      <m:dPr>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Sub>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e>
                    </m:d>
                    <m:r>
                      <a:rPr lang="en-US" altLang="zh-CN" b="0" i="1" smtClean="0">
                        <a:latin typeface="Cambria Math" panose="02040503050406030204" pitchFamily="18" charset="0"/>
                      </a:rPr>
                      <m:t>𝑑</m:t>
                    </m:r>
                    <m:r>
                      <a:rPr lang="en-US" altLang="zh-CN" b="0" i="1" smtClean="0">
                        <a:latin typeface="Cambria Math" panose="02040503050406030204" pitchFamily="18" charset="0"/>
                      </a:rPr>
                      <m:t>𝜃</m:t>
                    </m:r>
                  </m:oMath>
                </a14:m>
                <a:endParaRPr lang="en-US" altLang="zh-CN" dirty="0"/>
              </a:p>
              <a:p>
                <a:pPr lvl="1"/>
                <a:r>
                  <a:rPr lang="zh-CN" altLang="en-US" dirty="0"/>
                  <a:t>先验分布表明参数空间中偏好，偏好更简单或更光滑的模型</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92</a:t>
            </a:fld>
            <a:endParaRPr lang="zh-CN" altLang="en-US" dirty="0"/>
          </a:p>
        </p:txBody>
      </p:sp>
    </p:spTree>
    <p:extLst>
      <p:ext uri="{BB962C8B-B14F-4D97-AF65-F5344CB8AC3E}">
        <p14:creationId xmlns:p14="http://schemas.microsoft.com/office/powerpoint/2010/main" val="20434917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贝叶斯线性回归</a:t>
            </a:r>
          </a:p>
        </p:txBody>
      </p:sp>
      <p:sp>
        <p:nvSpPr>
          <p:cNvPr id="3" name="内容占位符 2"/>
          <p:cNvSpPr>
            <a:spLocks noGrp="1"/>
          </p:cNvSpPr>
          <p:nvPr>
            <p:ph idx="1"/>
          </p:nvPr>
        </p:nvSpPr>
        <p:spPr/>
        <p:txBody>
          <a:bodyPr/>
          <a:lstStyle/>
          <a:p>
            <a:r>
              <a:rPr lang="zh-CN" altLang="en-US" dirty="0"/>
              <a:t>似然</a:t>
            </a:r>
            <a:endParaRPr lang="en-US" altLang="zh-CN" dirty="0"/>
          </a:p>
          <a:p>
            <a:endParaRPr lang="en-US" altLang="zh-CN" dirty="0"/>
          </a:p>
          <a:p>
            <a:endParaRPr lang="en-US" altLang="zh-CN" dirty="0"/>
          </a:p>
          <a:p>
            <a:pPr marL="0" indent="0">
              <a:buNone/>
            </a:pPr>
            <a:endParaRPr lang="en-US" altLang="zh-CN" dirty="0"/>
          </a:p>
          <a:p>
            <a:r>
              <a:rPr lang="zh-CN" altLang="en-US" dirty="0"/>
              <a:t>先验</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93</a:t>
            </a:fld>
            <a:endParaRPr lang="zh-CN" altLang="en-US" dirty="0"/>
          </a:p>
        </p:txBody>
      </p:sp>
      <p:pic>
        <p:nvPicPr>
          <p:cNvPr id="5" name="图片 4"/>
          <p:cNvPicPr>
            <a:picLocks noChangeAspect="1"/>
          </p:cNvPicPr>
          <p:nvPr/>
        </p:nvPicPr>
        <p:blipFill rotWithShape="1">
          <a:blip r:embed="rId2"/>
          <a:srcRect r="5326" b="25765"/>
          <a:stretch/>
        </p:blipFill>
        <p:spPr>
          <a:xfrm>
            <a:off x="1211196" y="1758834"/>
            <a:ext cx="9342795" cy="1277532"/>
          </a:xfrm>
          <a:prstGeom prst="rect">
            <a:avLst/>
          </a:prstGeom>
        </p:spPr>
      </p:pic>
      <p:pic>
        <p:nvPicPr>
          <p:cNvPr id="6" name="图片 5"/>
          <p:cNvPicPr>
            <a:picLocks noChangeAspect="1"/>
          </p:cNvPicPr>
          <p:nvPr/>
        </p:nvPicPr>
        <p:blipFill>
          <a:blip r:embed="rId3"/>
          <a:stretch>
            <a:fillRect/>
          </a:stretch>
        </p:blipFill>
        <p:spPr>
          <a:xfrm>
            <a:off x="2006150" y="3781500"/>
            <a:ext cx="7118716" cy="844593"/>
          </a:xfrm>
          <a:prstGeom prst="rect">
            <a:avLst/>
          </a:prstGeom>
        </p:spPr>
      </p:pic>
    </p:spTree>
    <p:extLst>
      <p:ext uri="{BB962C8B-B14F-4D97-AF65-F5344CB8AC3E}">
        <p14:creationId xmlns:p14="http://schemas.microsoft.com/office/powerpoint/2010/main" val="28994512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贝叶斯线性回归</a:t>
            </a:r>
          </a:p>
        </p:txBody>
      </p:sp>
      <p:sp>
        <p:nvSpPr>
          <p:cNvPr id="3" name="内容占位符 2"/>
          <p:cNvSpPr>
            <a:spLocks noGrp="1"/>
          </p:cNvSpPr>
          <p:nvPr>
            <p:ph idx="1"/>
          </p:nvPr>
        </p:nvSpPr>
        <p:spPr/>
        <p:txBody>
          <a:bodyPr/>
          <a:lstStyle/>
          <a:p>
            <a:r>
              <a:rPr lang="zh-CN" altLang="en-US" dirty="0"/>
              <a:t>后验</a:t>
            </a:r>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94</a:t>
            </a:fld>
            <a:endParaRPr lang="zh-CN" altLang="en-US" dirty="0"/>
          </a:p>
        </p:txBody>
      </p:sp>
      <p:pic>
        <p:nvPicPr>
          <p:cNvPr id="5" name="图片 4"/>
          <p:cNvPicPr>
            <a:picLocks noChangeAspect="1"/>
          </p:cNvPicPr>
          <p:nvPr/>
        </p:nvPicPr>
        <p:blipFill rotWithShape="1">
          <a:blip r:embed="rId2"/>
          <a:srcRect l="2449" b="14825"/>
          <a:stretch/>
        </p:blipFill>
        <p:spPr>
          <a:xfrm>
            <a:off x="1123805" y="1725855"/>
            <a:ext cx="10171850" cy="2552978"/>
          </a:xfrm>
          <a:prstGeom prst="rect">
            <a:avLst/>
          </a:prstGeom>
        </p:spPr>
      </p:pic>
      <p:pic>
        <p:nvPicPr>
          <p:cNvPr id="7" name="图片 6"/>
          <p:cNvPicPr>
            <a:picLocks noChangeAspect="1"/>
          </p:cNvPicPr>
          <p:nvPr/>
        </p:nvPicPr>
        <p:blipFill>
          <a:blip r:embed="rId3"/>
          <a:stretch>
            <a:fillRect/>
          </a:stretch>
        </p:blipFill>
        <p:spPr>
          <a:xfrm>
            <a:off x="2064864" y="6100930"/>
            <a:ext cx="2813195" cy="495325"/>
          </a:xfrm>
          <a:prstGeom prst="rect">
            <a:avLst/>
          </a:prstGeom>
        </p:spPr>
      </p:pic>
      <p:pic>
        <p:nvPicPr>
          <p:cNvPr id="9" name="图片 8"/>
          <p:cNvPicPr>
            <a:picLocks noChangeAspect="1"/>
          </p:cNvPicPr>
          <p:nvPr/>
        </p:nvPicPr>
        <p:blipFill>
          <a:blip r:embed="rId4"/>
          <a:stretch>
            <a:fillRect/>
          </a:stretch>
        </p:blipFill>
        <p:spPr>
          <a:xfrm>
            <a:off x="5160659" y="6075528"/>
            <a:ext cx="3194214" cy="546128"/>
          </a:xfrm>
          <a:prstGeom prst="rect">
            <a:avLst/>
          </a:prstGeom>
        </p:spPr>
      </p:pic>
      <p:pic>
        <p:nvPicPr>
          <p:cNvPr id="10" name="图片 9"/>
          <p:cNvPicPr>
            <a:picLocks noChangeAspect="1"/>
          </p:cNvPicPr>
          <p:nvPr/>
        </p:nvPicPr>
        <p:blipFill>
          <a:blip r:embed="rId5"/>
          <a:stretch>
            <a:fillRect/>
          </a:stretch>
        </p:blipFill>
        <p:spPr>
          <a:xfrm>
            <a:off x="1126130" y="4278833"/>
            <a:ext cx="9404833" cy="1485976"/>
          </a:xfrm>
          <a:prstGeom prst="rect">
            <a:avLst/>
          </a:prstGeom>
        </p:spPr>
      </p:pic>
    </p:spTree>
    <p:extLst>
      <p:ext uri="{BB962C8B-B14F-4D97-AF65-F5344CB8AC3E}">
        <p14:creationId xmlns:p14="http://schemas.microsoft.com/office/powerpoint/2010/main" val="1780451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最大后验估计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贝叶斯后验的计算常常是非常棘手的，点估计提供可行的近似解</a:t>
                </a:r>
                <a:endParaRPr lang="en-US" altLang="zh-CN" dirty="0"/>
              </a:p>
              <a:p>
                <a:r>
                  <a:rPr lang="zh-CN" altLang="en-US" dirty="0"/>
                  <a:t>最大后验估计</a:t>
                </a:r>
                <a:endParaRPr lang="en-US" altLang="zh-CN" dirty="0"/>
              </a:p>
              <a:p>
                <a:endParaRPr lang="en-US" altLang="zh-CN" dirty="0"/>
              </a:p>
              <a:p>
                <a:endParaRPr lang="en-US" altLang="zh-CN" dirty="0"/>
              </a:p>
              <a:p>
                <a:endParaRPr lang="en-US" altLang="zh-CN" dirty="0"/>
              </a:p>
              <a:p>
                <a:r>
                  <a:rPr lang="zh-CN" altLang="en-US" dirty="0"/>
                  <a:t>如果先验是</a:t>
                </a:r>
                <a14:m>
                  <m:oMath xmlns:m="http://schemas.openxmlformats.org/officeDocument/2006/math">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r>
                          <a:rPr lang="en-US" altLang="zh-CN" b="0" i="1" smtClean="0">
                            <a:latin typeface="Cambria Math" panose="02040503050406030204" pitchFamily="18" charset="0"/>
                          </a:rPr>
                          <m:t>;0,</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𝜆</m:t>
                            </m:r>
                          </m:den>
                        </m:f>
                        <m:r>
                          <a:rPr lang="en-US" altLang="zh-CN" b="0" i="1" smtClean="0">
                            <a:latin typeface="Cambria Math" panose="02040503050406030204" pitchFamily="18" charset="0"/>
                          </a:rPr>
                          <m:t>𝐼</m:t>
                        </m:r>
                      </m:e>
                    </m:d>
                  </m:oMath>
                </a14:m>
                <a:r>
                  <a:rPr lang="en-US" altLang="zh-CN" dirty="0"/>
                  <a:t>, </a:t>
                </a:r>
                <a:r>
                  <a:rPr lang="zh-CN" altLang="en-US" dirty="0"/>
                  <a:t>那么</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e>
                    </m:func>
                  </m:oMath>
                </a14:m>
                <a:r>
                  <a:rPr lang="en-US" altLang="zh-CN" dirty="0"/>
                  <a:t> </a:t>
                </a:r>
                <a:r>
                  <a:rPr lang="zh-CN" altLang="en-US" dirty="0"/>
                  <a:t>正比于权重衰减</a:t>
                </a:r>
                <a14:m>
                  <m:oMath xmlns:m="http://schemas.openxmlformats.org/officeDocument/2006/math">
                    <m:r>
                      <a:rPr lang="en-US" altLang="zh-CN" b="0" i="1" smtClean="0">
                        <a:latin typeface="Cambria Math" panose="02040503050406030204" pitchFamily="18" charset="0"/>
                      </a:rPr>
                      <m:t>𝜆</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𝑤</m:t>
                    </m:r>
                  </m:oMath>
                </a14:m>
                <a:endParaRPr lang="en-US" altLang="zh-CN" dirty="0"/>
              </a:p>
              <a:p>
                <a:r>
                  <a:rPr lang="zh-CN" altLang="en-US" dirty="0"/>
                  <a:t>高斯先验的</a:t>
                </a:r>
                <a:r>
                  <a:rPr lang="en-US" altLang="zh-CN" dirty="0"/>
                  <a:t>MAP </a:t>
                </a:r>
                <a:r>
                  <a:rPr lang="zh-CN" altLang="en-US" dirty="0"/>
                  <a:t>贝叶斯推断对应着权重衰减</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95</a:t>
            </a:fld>
            <a:endParaRPr lang="zh-CN" altLang="en-US" dirty="0"/>
          </a:p>
        </p:txBody>
      </p:sp>
      <p:pic>
        <p:nvPicPr>
          <p:cNvPr id="5" name="图片 4"/>
          <p:cNvPicPr>
            <a:picLocks noChangeAspect="1"/>
          </p:cNvPicPr>
          <p:nvPr/>
        </p:nvPicPr>
        <p:blipFill>
          <a:blip r:embed="rId3"/>
          <a:stretch>
            <a:fillRect/>
          </a:stretch>
        </p:blipFill>
        <p:spPr>
          <a:xfrm>
            <a:off x="1793351" y="2317005"/>
            <a:ext cx="8536573" cy="956685"/>
          </a:xfrm>
          <a:prstGeom prst="rect">
            <a:avLst/>
          </a:prstGeom>
        </p:spPr>
      </p:pic>
    </p:spTree>
    <p:extLst>
      <p:ext uri="{BB962C8B-B14F-4D97-AF65-F5344CB8AC3E}">
        <p14:creationId xmlns:p14="http://schemas.microsoft.com/office/powerpoint/2010/main" val="34695708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监督学习算法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概率监督学习</a:t>
                </a:r>
                <a:endParaRPr lang="en-US" altLang="zh-CN" dirty="0"/>
              </a:p>
              <a:p>
                <a:pPr lvl="1"/>
                <a:r>
                  <a:rPr lang="zh-CN" altLang="en-US" dirty="0"/>
                  <a:t>回归模型：</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𝐼</m:t>
                        </m:r>
                      </m:e>
                    </m:d>
                  </m:oMath>
                </a14:m>
                <a:r>
                  <a:rPr lang="en-US" altLang="zh-CN" b="0" dirty="0"/>
                  <a:t>  </a:t>
                </a:r>
                <a:r>
                  <a:rPr lang="zh-CN" altLang="en-US" dirty="0">
                    <a:solidFill>
                      <a:srgbClr val="FFC000"/>
                    </a:solidFill>
                  </a:rPr>
                  <a:t>解析解</a:t>
                </a:r>
                <a:endParaRPr lang="en-US" altLang="zh-CN" b="0" dirty="0">
                  <a:solidFill>
                    <a:srgbClr val="FFC000"/>
                  </a:solidFill>
                </a:endParaRPr>
              </a:p>
              <a:p>
                <a:pPr lvl="1"/>
                <a:r>
                  <a:rPr lang="zh-CN" altLang="en-US" dirty="0"/>
                  <a:t>逻辑斯特回归：</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𝜎</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e>
                        </m:d>
                      </m:e>
                      <m:sup>
                        <m:r>
                          <a:rPr lang="en-US" altLang="zh-CN" b="0" i="1" smtClean="0">
                            <a:latin typeface="Cambria Math" panose="02040503050406030204" pitchFamily="18" charset="0"/>
                          </a:rPr>
                          <m:t>𝑦</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e>
                            </m:d>
                          </m:e>
                        </m:d>
                      </m:e>
                      <m:sup>
                        <m:r>
                          <a:rPr lang="en-US" altLang="zh-CN" b="0" i="1" smtClean="0">
                            <a:latin typeface="Cambria Math" panose="02040503050406030204" pitchFamily="18" charset="0"/>
                          </a:rPr>
                          <m:t>1−</m:t>
                        </m:r>
                        <m:r>
                          <a:rPr lang="en-US" altLang="zh-CN" b="0" i="1" smtClean="0">
                            <a:latin typeface="Cambria Math" panose="02040503050406030204" pitchFamily="18" charset="0"/>
                          </a:rPr>
                          <m:t>𝑦</m:t>
                        </m:r>
                      </m:sup>
                    </m:sSup>
                  </m:oMath>
                </a14:m>
                <a:r>
                  <a:rPr lang="zh-CN" altLang="en-US" dirty="0"/>
                  <a:t>  </a:t>
                </a:r>
                <a:r>
                  <a:rPr lang="zh-CN" altLang="en-US" dirty="0">
                    <a:solidFill>
                      <a:srgbClr val="FFC000"/>
                    </a:solidFill>
                  </a:rPr>
                  <a:t>迭代优化</a:t>
                </a:r>
                <a:endParaRPr lang="en-US" altLang="zh-CN" dirty="0">
                  <a:solidFill>
                    <a:srgbClr val="FFC000"/>
                  </a:solidFill>
                </a:endParaRPr>
              </a:p>
              <a:p>
                <a:r>
                  <a:rPr lang="zh-CN" altLang="en-US" dirty="0"/>
                  <a:t>支持向量机</a:t>
                </a:r>
                <a:endParaRPr lang="en-US" altLang="zh-CN" dirty="0"/>
              </a:p>
              <a:p>
                <a:pPr lvl="1"/>
                <a:r>
                  <a:rPr lang="zh-CN" altLang="en-US" dirty="0"/>
                  <a:t>决策函数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m:t>
                                </m:r>
                              </m:e>
                            </m:eqArr>
                            <m:r>
                              <a:rPr lang="en-US" altLang="zh-CN" b="0" i="1" smtClean="0">
                                <a:latin typeface="Cambria Math" panose="02040503050406030204" pitchFamily="18" charset="0"/>
                              </a:rPr>
                              <m:t>&amp;,</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&gt;0 </m:t>
                            </m:r>
                          </m:e>
                          <m:e>
                            <m:r>
                              <a:rPr lang="en-US" altLang="zh-CN" b="0" i="1" smtClean="0">
                                <a:latin typeface="Cambria Math" panose="02040503050406030204" pitchFamily="18" charset="0"/>
                              </a:rPr>
                              <m:t>−1&amp;,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&lt;0</m:t>
                            </m:r>
                          </m:e>
                        </m:eqArr>
                      </m:e>
                    </m:d>
                  </m:oMath>
                </a14:m>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pPr lvl="1"/>
                <a:r>
                  <a:rPr lang="zh-CN" altLang="en-US" dirty="0"/>
                  <a:t>核技巧：用核函数</a:t>
                </a:r>
                <a14:m>
                  <m:oMath xmlns:m="http://schemas.openxmlformats.org/officeDocument/2006/math">
                    <m:r>
                      <a:rPr lang="en-US" altLang="zh-CN" i="1">
                        <a:latin typeface="Cambria Math" panose="02040503050406030204" pitchFamily="18" charset="0"/>
                      </a:rPr>
                      <m:t>𝑘</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oMath>
                </a14:m>
                <a:r>
                  <a:rPr lang="zh-CN" altLang="en-US" dirty="0"/>
                  <a:t>替换点积 </a:t>
                </a:r>
                <a:r>
                  <a:rPr lang="en-US" altLang="zh-CN"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𝑘</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nary>
                  </m:oMath>
                </a14:m>
                <a:endParaRPr lang="en-US" altLang="zh-CN" dirty="0"/>
              </a:p>
              <a:p>
                <a:pPr lvl="2"/>
                <a:r>
                  <a:rPr lang="zh-CN" altLang="en-US" dirty="0"/>
                  <a:t>高斯核                                           执行模板匹配</a:t>
                </a:r>
                <a:endParaRPr lang="en-US" altLang="zh-CN" dirty="0"/>
              </a:p>
              <a:p>
                <a:pPr lvl="1"/>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的计算成本关于训练样本是线性的</a:t>
                </a:r>
                <a:endParaRPr lang="en-US" altLang="zh-CN" dirty="0"/>
              </a:p>
              <a:p>
                <a:pPr lvl="1"/>
                <a:r>
                  <a:rPr lang="zh-CN" altLang="en-US" dirty="0"/>
                  <a:t>但支持向量机模型学出的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oMath>
                </a14:m>
                <a:r>
                  <a:rPr lang="zh-CN" altLang="en-US" dirty="0"/>
                  <a:t>是稀疏的，非零</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oMath>
                </a14:m>
                <a:r>
                  <a:rPr lang="zh-CN" altLang="en-US" dirty="0"/>
                  <a:t>对应的样本称为支持向量</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96</a:t>
            </a:fld>
            <a:endParaRPr lang="zh-CN" altLang="en-US" dirty="0"/>
          </a:p>
        </p:txBody>
      </p:sp>
      <p:pic>
        <p:nvPicPr>
          <p:cNvPr id="5" name="图片 4"/>
          <p:cNvPicPr>
            <a:picLocks noChangeAspect="1"/>
          </p:cNvPicPr>
          <p:nvPr/>
        </p:nvPicPr>
        <p:blipFill>
          <a:blip r:embed="rId3"/>
          <a:stretch>
            <a:fillRect/>
          </a:stretch>
        </p:blipFill>
        <p:spPr>
          <a:xfrm>
            <a:off x="2834123" y="5070491"/>
            <a:ext cx="2349621" cy="304816"/>
          </a:xfrm>
          <a:prstGeom prst="rect">
            <a:avLst/>
          </a:prstGeom>
        </p:spPr>
      </p:pic>
    </p:spTree>
    <p:extLst>
      <p:ext uri="{BB962C8B-B14F-4D97-AF65-F5344CB8AC3E}">
        <p14:creationId xmlns:p14="http://schemas.microsoft.com/office/powerpoint/2010/main" val="2036454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无监督学习算法</a:t>
            </a:r>
          </a:p>
        </p:txBody>
      </p:sp>
      <p:sp>
        <p:nvSpPr>
          <p:cNvPr id="3" name="内容占位符 2"/>
          <p:cNvSpPr>
            <a:spLocks noGrp="1"/>
          </p:cNvSpPr>
          <p:nvPr>
            <p:ph idx="1"/>
          </p:nvPr>
        </p:nvSpPr>
        <p:spPr/>
        <p:txBody>
          <a:bodyPr/>
          <a:lstStyle/>
          <a:p>
            <a:r>
              <a:rPr lang="zh-CN" altLang="en-US" dirty="0"/>
              <a:t>经典的无监督学习任务是找到数据的“最佳”表示</a:t>
            </a:r>
            <a:endParaRPr lang="en-US" altLang="zh-CN" dirty="0"/>
          </a:p>
          <a:p>
            <a:pPr lvl="1"/>
            <a:r>
              <a:rPr lang="zh-CN" altLang="en-US" dirty="0"/>
              <a:t>最佳表示在比</a:t>
            </a:r>
            <a:r>
              <a:rPr lang="en-US" altLang="zh-CN" b="1" i="1" dirty="0"/>
              <a:t>x</a:t>
            </a:r>
            <a:r>
              <a:rPr lang="zh-CN" altLang="en-US" dirty="0"/>
              <a:t>本身表示的信息</a:t>
            </a:r>
            <a:r>
              <a:rPr lang="zh-CN" altLang="en-US" dirty="0">
                <a:solidFill>
                  <a:srgbClr val="FFC000"/>
                </a:solidFill>
              </a:rPr>
              <a:t>更简单或更易访问</a:t>
            </a:r>
            <a:r>
              <a:rPr lang="zh-CN" altLang="en-US" dirty="0"/>
              <a:t>而受到一些惩罚或限制的情况下，尽可能地保存关于</a:t>
            </a:r>
            <a:r>
              <a:rPr lang="en-US" altLang="zh-CN" b="1" i="1" dirty="0"/>
              <a:t>x </a:t>
            </a:r>
            <a:r>
              <a:rPr lang="zh-CN" altLang="en-US" dirty="0"/>
              <a:t>更多的信息</a:t>
            </a:r>
            <a:endParaRPr lang="en-US" altLang="zh-CN" dirty="0"/>
          </a:p>
          <a:p>
            <a:r>
              <a:rPr lang="zh-CN" altLang="en-US" dirty="0"/>
              <a:t>常见的三种表示</a:t>
            </a:r>
            <a:endParaRPr lang="en-US" altLang="zh-CN" dirty="0"/>
          </a:p>
          <a:p>
            <a:pPr lvl="1"/>
            <a:r>
              <a:rPr lang="zh-CN" altLang="en-US" dirty="0"/>
              <a:t>低纬表示：尝试将</a:t>
            </a:r>
            <a:r>
              <a:rPr lang="en-US" altLang="zh-CN" b="1" i="1" dirty="0"/>
              <a:t>x </a:t>
            </a:r>
            <a:r>
              <a:rPr lang="zh-CN" altLang="en-US" dirty="0"/>
              <a:t>中的信息尽可能压缩在一个较小的表示中</a:t>
            </a:r>
            <a:endParaRPr lang="en-US" altLang="zh-CN" dirty="0"/>
          </a:p>
          <a:p>
            <a:pPr lvl="1"/>
            <a:r>
              <a:rPr lang="zh-CN" altLang="en-US" dirty="0"/>
              <a:t>稀疏表示：将数据集嵌入到输入项大多数为零的表示</a:t>
            </a:r>
            <a:endParaRPr lang="en-US" altLang="zh-CN" dirty="0"/>
          </a:p>
          <a:p>
            <a:pPr lvl="1"/>
            <a:r>
              <a:rPr lang="zh-CN" altLang="en-US" dirty="0"/>
              <a:t>独立表示：试图分开数据分布中变化的来源，使得表示的维度是统计独立的</a:t>
            </a:r>
          </a:p>
        </p:txBody>
      </p:sp>
      <p:sp>
        <p:nvSpPr>
          <p:cNvPr id="4" name="灯片编号占位符 3"/>
          <p:cNvSpPr>
            <a:spLocks noGrp="1"/>
          </p:cNvSpPr>
          <p:nvPr>
            <p:ph type="sldNum" sz="quarter" idx="12"/>
          </p:nvPr>
        </p:nvSpPr>
        <p:spPr/>
        <p:txBody>
          <a:bodyPr/>
          <a:lstStyle/>
          <a:p>
            <a:fld id="{9D7BC5A3-D355-4C8D-AD2C-5AC2CB0B116D}" type="slidenum">
              <a:rPr lang="zh-CN" altLang="en-US" smtClean="0"/>
              <a:pPr/>
              <a:t>97</a:t>
            </a:fld>
            <a:endParaRPr lang="zh-CN" altLang="en-US" dirty="0"/>
          </a:p>
        </p:txBody>
      </p:sp>
    </p:spTree>
    <p:extLst>
      <p:ext uri="{BB962C8B-B14F-4D97-AF65-F5344CB8AC3E}">
        <p14:creationId xmlns:p14="http://schemas.microsoft.com/office/powerpoint/2010/main" val="6748319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PCA</a:t>
            </a:r>
            <a:r>
              <a:rPr lang="zh-CN" altLang="en-US"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主成分分析学习一种比原始输入维数更低的表示。它也学习了一种元素之间彼此没有线性相关的表示</a:t>
                </a:r>
                <a:endParaRPr lang="en-US" altLang="zh-CN" dirty="0"/>
              </a:p>
              <a:p>
                <a:r>
                  <a:rPr lang="zh-CN" altLang="en-US" dirty="0"/>
                  <a:t>下图学习数据的正交线性变换</a:t>
                </a:r>
                <a:endParaRPr lang="en-US" altLang="zh-CN" dirty="0"/>
              </a:p>
              <a:p>
                <a:pPr lvl="1"/>
                <a:r>
                  <a:rPr lang="zh-CN" altLang="en-US" dirty="0"/>
                  <a:t>左边原始数据，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0" smtClean="0">
                            <a:latin typeface="Cambria Math" panose="02040503050406030204" pitchFamily="18" charset="0"/>
                          </a:rPr>
                          <m:t>2</m:t>
                        </m:r>
                      </m:sub>
                    </m:sSub>
                  </m:oMath>
                </a14:m>
                <a:r>
                  <a:rPr lang="zh-CN" altLang="en-US" dirty="0"/>
                  <a:t>相关</a:t>
                </a:r>
                <a:endParaRPr lang="en-US" altLang="zh-CN" dirty="0"/>
              </a:p>
              <a:p>
                <a:pPr lvl="1"/>
                <a:r>
                  <a:rPr lang="zh-CN" altLang="en-US" dirty="0"/>
                  <a:t>右边旋转之后的数据，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oMath>
                </a14:m>
                <a:r>
                  <a:rPr lang="zh-CN" altLang="en-US" dirty="0"/>
                  <a:t>独立</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98</a:t>
            </a:fld>
            <a:endParaRPr lang="zh-CN" altLang="en-US" dirty="0"/>
          </a:p>
        </p:txBody>
      </p:sp>
      <p:pic>
        <p:nvPicPr>
          <p:cNvPr id="5" name="图片 4"/>
          <p:cNvPicPr>
            <a:picLocks noChangeAspect="1"/>
          </p:cNvPicPr>
          <p:nvPr/>
        </p:nvPicPr>
        <p:blipFill>
          <a:blip r:embed="rId3"/>
          <a:stretch>
            <a:fillRect/>
          </a:stretch>
        </p:blipFill>
        <p:spPr>
          <a:xfrm>
            <a:off x="2780838" y="3752533"/>
            <a:ext cx="5708943" cy="2546481"/>
          </a:xfrm>
          <a:prstGeom prst="rect">
            <a:avLst/>
          </a:prstGeom>
        </p:spPr>
      </p:pic>
    </p:spTree>
    <p:extLst>
      <p:ext uri="{BB962C8B-B14F-4D97-AF65-F5344CB8AC3E}">
        <p14:creationId xmlns:p14="http://schemas.microsoft.com/office/powerpoint/2010/main" val="15051014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主成分分析（</a:t>
            </a:r>
            <a:r>
              <a:rPr lang="en-US" altLang="zh-CN" dirty="0"/>
              <a:t>PCA</a:t>
            </a:r>
            <a:r>
              <a:rPr lang="zh-CN" altLang="en-US"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考虑设计矩阵</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sSup>
                  </m:oMath>
                </a14:m>
                <a:r>
                  <a:rPr lang="zh-CN" altLang="en-US" dirty="0"/>
                  <a:t> 含</a:t>
                </a:r>
                <a:r>
                  <a:rPr lang="en-US" altLang="zh-CN" dirty="0"/>
                  <a:t>m</a:t>
                </a:r>
                <a:r>
                  <a:rPr lang="zh-CN" altLang="en-US" dirty="0"/>
                  <a:t>个数据点，每个点维度</a:t>
                </a:r>
                <a:r>
                  <a:rPr lang="en-US" altLang="zh-CN" dirty="0"/>
                  <a:t>n</a:t>
                </a:r>
              </a:p>
              <a:p>
                <a:pPr lvl="1"/>
                <a:r>
                  <a:rPr lang="zh-CN" altLang="en-US" dirty="0"/>
                  <a:t>假设</a:t>
                </a:r>
                <a14:m>
                  <m:oMath xmlns:m="http://schemas.openxmlformats.org/officeDocument/2006/math">
                    <m:r>
                      <a:rPr lang="en-US" altLang="zh-CN" b="0" i="1" smtClean="0">
                        <a:latin typeface="Cambria Math" panose="02040503050406030204" pitchFamily="18" charset="0"/>
                      </a:rPr>
                      <m:t>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r>
                      <a:rPr lang="en-US" altLang="zh-CN" b="0" i="1" smtClean="0">
                        <a:latin typeface="Cambria Math" panose="02040503050406030204" pitchFamily="18" charset="0"/>
                      </a:rPr>
                      <m:t>𝑉𝑎𝑟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r>
                          <a:rPr lang="en-US" altLang="zh-CN" b="0" i="1" smtClean="0">
                            <a:latin typeface="Cambria Math" panose="02040503050406030204" pitchFamily="18" charset="0"/>
                          </a:rPr>
                          <m:t>−1</m:t>
                        </m:r>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r>
                          <a:rPr lang="en-US" altLang="zh-CN" b="0" i="1" smtClean="0">
                            <a:latin typeface="Cambria Math" panose="02040503050406030204" pitchFamily="18" charset="0"/>
                          </a:rPr>
                          <m:t>−1</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𝑋</m:t>
                    </m:r>
                  </m:oMath>
                </a14:m>
                <a:endParaRPr lang="en-US" altLang="zh-CN" dirty="0"/>
              </a:p>
              <a:p>
                <a:r>
                  <a:rPr lang="en-US" altLang="zh-CN" dirty="0"/>
                  <a:t>PCA </a:t>
                </a:r>
                <a:r>
                  <a:rPr lang="zh-CN" altLang="en-US" dirty="0"/>
                  <a:t>通过正交变换</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oMath>
                </a14:m>
                <a:r>
                  <a:rPr lang="zh-CN" altLang="en-US" dirty="0"/>
                  <a:t> 使得</a:t>
                </a:r>
                <a14:m>
                  <m:oMath xmlns:m="http://schemas.openxmlformats.org/officeDocument/2006/math">
                    <m:r>
                      <a:rPr lang="en-US" altLang="zh-CN" i="1" dirty="0" smtClean="0">
                        <a:latin typeface="Cambria Math" panose="02040503050406030204" pitchFamily="18" charset="0"/>
                      </a:rPr>
                      <m:t>𝑉𝑎𝑟</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𝑧</m:t>
                        </m:r>
                      </m:e>
                    </m:d>
                  </m:oMath>
                </a14:m>
                <a:r>
                  <a:rPr lang="zh-CN" altLang="en-US" dirty="0"/>
                  <a:t>是对角的</a:t>
                </a:r>
                <a:endParaRPr lang="en-US" altLang="zh-CN" dirty="0"/>
              </a:p>
              <a:p>
                <a:r>
                  <a:rPr lang="zh-CN" altLang="en-US" dirty="0"/>
                  <a:t>令</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m:rPr>
                            <m:sty m:val="p"/>
                          </m:rPr>
                          <a:rPr lang="en-US" altLang="zh-CN" b="0" i="0" smtClean="0">
                            <a:latin typeface="Cambria Math" panose="02040503050406030204" pitchFamily="18" charset="0"/>
                          </a:rPr>
                          <m:t>T</m:t>
                        </m:r>
                      </m:sup>
                    </m:sSup>
                  </m:oMath>
                </a14:m>
                <a:r>
                  <a:rPr lang="zh-CN" altLang="en-US" dirty="0"/>
                  <a:t>是</a:t>
                </a:r>
                <a14:m>
                  <m:oMath xmlns:m="http://schemas.openxmlformats.org/officeDocument/2006/math">
                    <m:r>
                      <a:rPr lang="en-US" altLang="zh-CN" b="0" i="1" dirty="0" smtClean="0">
                        <a:latin typeface="Cambria Math" panose="02040503050406030204" pitchFamily="18" charset="0"/>
                      </a:rPr>
                      <m:t>𝑋</m:t>
                    </m:r>
                  </m:oMath>
                </a14:m>
                <a:r>
                  <a:rPr lang="zh-CN" altLang="en-US" dirty="0"/>
                  <a:t>的奇异值分解，则</a:t>
                </a:r>
                <a14:m>
                  <m:oMath xmlns:m="http://schemas.openxmlformats.org/officeDocument/2006/math">
                    <m:r>
                      <a:rPr lang="en-US" altLang="zh-CN" b="0" i="1" smtClean="0">
                        <a:latin typeface="Cambria Math" panose="02040503050406030204" pitchFamily="18" charset="0"/>
                      </a:rPr>
                      <m:t>𝑊</m:t>
                    </m:r>
                  </m:oMath>
                </a14:m>
                <a:r>
                  <a:rPr lang="zh-CN" altLang="en-US" dirty="0"/>
                  <a:t>可以满足</a:t>
                </a:r>
                <a:endParaRPr lang="en-US" altLang="zh-CN" dirty="0"/>
              </a:p>
              <a:p>
                <a:pPr lvl="1"/>
                <a14:m>
                  <m:oMath xmlns:m="http://schemas.openxmlformats.org/officeDocument/2006/math">
                    <m:r>
                      <a:rPr lang="en-US" altLang="zh-CN" i="1">
                        <a:latin typeface="Cambria Math" panose="02040503050406030204" pitchFamily="18" charset="0"/>
                      </a:rPr>
                      <m:t>𝑉𝑎𝑟</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𝑚</m:t>
                        </m:r>
                        <m:r>
                          <a:rPr lang="en-US" altLang="zh-CN" i="1">
                            <a:latin typeface="Cambria Math" panose="02040503050406030204" pitchFamily="18" charset="0"/>
                          </a:rPr>
                          <m:t>−1</m:t>
                        </m:r>
                      </m:den>
                    </m:f>
                    <m:r>
                      <a:rPr lang="en-US" altLang="zh-CN" i="1">
                        <a:latin typeface="Cambria Math" panose="02040503050406030204" pitchFamily="18" charset="0"/>
                      </a:rPr>
                      <m:t>𝑊</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Σ</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𝑇</m:t>
                        </m:r>
                      </m:sup>
                    </m:sSup>
                  </m:oMath>
                </a14:m>
                <a:endParaRPr lang="en-US" altLang="zh-CN" dirty="0"/>
              </a:p>
              <a:p>
                <a:pPr lvl="1"/>
                <a14:m>
                  <m:oMath xmlns:m="http://schemas.openxmlformats.org/officeDocument/2006/math">
                    <m:r>
                      <a:rPr lang="en-US" altLang="zh-CN" b="0" i="1" smtClean="0">
                        <a:latin typeface="Cambria Math" panose="02040503050406030204" pitchFamily="18" charset="0"/>
                      </a:rPr>
                      <m:t>𝑉𝑎𝑟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r>
                          <a:rPr lang="en-US" altLang="zh-CN" b="0" i="1" smtClean="0">
                            <a:latin typeface="Cambria Math" panose="02040503050406030204" pitchFamily="18" charset="0"/>
                          </a:rPr>
                          <m:t>−1</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𝑍</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𝑍</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r>
                          <a:rPr lang="en-US" altLang="zh-CN" b="0" i="1" smtClean="0">
                            <a:latin typeface="Cambria Math" panose="02040503050406030204" pitchFamily="18" charset="0"/>
                          </a:rPr>
                          <m:t>−1</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𝑋𝑊</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𝑚</m:t>
                        </m:r>
                        <m:r>
                          <a:rPr lang="en-US" altLang="zh-CN" i="1">
                            <a:latin typeface="Cambria Math" panose="02040503050406030204" pitchFamily="18" charset="0"/>
                          </a:rPr>
                          <m:t>−1</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𝑇</m:t>
                        </m:r>
                      </m:sup>
                    </m:sSup>
                    <m:r>
                      <a:rPr lang="en-US" altLang="zh-CN" i="1">
                        <a:latin typeface="Cambria Math" panose="02040503050406030204" pitchFamily="18" charset="0"/>
                      </a:rPr>
                      <m:t>𝑊</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Σ</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𝑇</m:t>
                        </m:r>
                      </m:sup>
                    </m:sSup>
                    <m:r>
                      <a:rPr lang="en-US" altLang="zh-CN" b="0" i="1" smtClean="0">
                        <a:latin typeface="Cambria Math" panose="02040503050406030204" pitchFamily="18" charset="0"/>
                      </a:rPr>
                      <m:t>𝑊</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𝑚</m:t>
                        </m:r>
                        <m:r>
                          <a:rPr lang="en-US" altLang="zh-CN" i="1">
                            <a:latin typeface="Cambria Math" panose="02040503050406030204" pitchFamily="18" charset="0"/>
                          </a:rPr>
                          <m:t>−1</m:t>
                        </m:r>
                      </m:den>
                    </m:f>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Σ</m:t>
                        </m:r>
                      </m:e>
                      <m:sup>
                        <m:r>
                          <a:rPr lang="en-US" altLang="zh-CN" b="0" i="1" smtClean="0">
                            <a:latin typeface="Cambria Math" panose="02040503050406030204" pitchFamily="18" charset="0"/>
                          </a:rPr>
                          <m:t>2</m:t>
                        </m:r>
                      </m:sup>
                    </m:sSup>
                  </m:oMath>
                </a14:m>
                <a:endParaRPr lang="en-US" altLang="zh-CN" dirty="0"/>
              </a:p>
              <a:p>
                <a:pPr lvl="1"/>
                <a14:m>
                  <m:oMath xmlns:m="http://schemas.openxmlformats.org/officeDocument/2006/math">
                    <m:r>
                      <a:rPr lang="en-US" altLang="zh-CN" b="0" i="1" smtClean="0">
                        <a:latin typeface="Cambria Math" panose="02040503050406030204" pitchFamily="18" charset="0"/>
                      </a:rPr>
                      <m:t>𝑧</m:t>
                    </m:r>
                  </m:oMath>
                </a14:m>
                <a:r>
                  <a:rPr lang="zh-CN" altLang="en-US" dirty="0"/>
                  <a:t>中元素彼此无关</a:t>
                </a:r>
                <a:endParaRPr lang="en-US" altLang="zh-CN" dirty="0"/>
              </a:p>
              <a:p>
                <a:r>
                  <a:rPr lang="zh-CN" altLang="en-US" dirty="0"/>
                  <a:t>但难处理非线性相关关系</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02" t="-20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D7BC5A3-D355-4C8D-AD2C-5AC2CB0B116D}" type="slidenum">
              <a:rPr lang="zh-CN" altLang="en-US" smtClean="0"/>
              <a:pPr/>
              <a:t>99</a:t>
            </a:fld>
            <a:endParaRPr lang="zh-CN" altLang="en-US" dirty="0"/>
          </a:p>
        </p:txBody>
      </p:sp>
    </p:spTree>
    <p:extLst>
      <p:ext uri="{BB962C8B-B14F-4D97-AF65-F5344CB8AC3E}">
        <p14:creationId xmlns:p14="http://schemas.microsoft.com/office/powerpoint/2010/main" val="2156289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4098</TotalTime>
  <Words>6173</Words>
  <Application>Microsoft Office PowerPoint</Application>
  <PresentationFormat>宽屏</PresentationFormat>
  <Paragraphs>964</Paragraphs>
  <Slides>107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107</vt:i4>
      </vt:variant>
    </vt:vector>
  </HeadingPairs>
  <TitlesOfParts>
    <vt:vector size="114" baseType="lpstr">
      <vt:lpstr>等线</vt:lpstr>
      <vt:lpstr>微软雅黑</vt:lpstr>
      <vt:lpstr>Arial</vt:lpstr>
      <vt:lpstr>Calibri</vt:lpstr>
      <vt:lpstr>Cambria Math</vt:lpstr>
      <vt:lpstr>Times New Roman</vt:lpstr>
      <vt:lpstr>Office Theme</vt:lpstr>
      <vt:lpstr>深度学习 — 基础</vt:lpstr>
      <vt:lpstr>PowerPoint 演示文稿</vt:lpstr>
      <vt:lpstr>标量与向量</vt:lpstr>
      <vt:lpstr>矩阵与张量</vt:lpstr>
      <vt:lpstr>矩阵转置与矩阵乘积</vt:lpstr>
      <vt:lpstr>单位矩阵、线性方程组、矩阵逆</vt:lpstr>
      <vt:lpstr>可逆性</vt:lpstr>
      <vt:lpstr>线性相关与线性子空间</vt:lpstr>
      <vt:lpstr>解线性方程组</vt:lpstr>
      <vt:lpstr>向量范数</vt:lpstr>
      <vt:lpstr>矩阵范数</vt:lpstr>
      <vt:lpstr>特殊矩阵和特殊向量</vt:lpstr>
      <vt:lpstr>特征值分解</vt:lpstr>
      <vt:lpstr>特征值的影响</vt:lpstr>
      <vt:lpstr>正交矩阵</vt:lpstr>
      <vt:lpstr>奇异值分解</vt:lpstr>
      <vt:lpstr>Moore-Penrose 伪逆</vt:lpstr>
      <vt:lpstr>Moore-Penrose 伪逆</vt:lpstr>
      <vt:lpstr>矩阵迹</vt:lpstr>
      <vt:lpstr>行列式</vt:lpstr>
      <vt:lpstr>基于线性代数推导主成分分析</vt:lpstr>
      <vt:lpstr>基于线性代数推导主成分分析</vt:lpstr>
      <vt:lpstr>PowerPoint 演示文稿</vt:lpstr>
      <vt:lpstr>为什么要使用概率</vt:lpstr>
      <vt:lpstr>两派相争</vt:lpstr>
      <vt:lpstr>随机变量与概率分布</vt:lpstr>
      <vt:lpstr>概率质量函数</vt:lpstr>
      <vt:lpstr>概率密度函数</vt:lpstr>
      <vt:lpstr>边缘概率与条件概率</vt:lpstr>
      <vt:lpstr>独立性与条件独立性</vt:lpstr>
      <vt:lpstr>期望</vt:lpstr>
      <vt:lpstr>方差与协方差</vt:lpstr>
      <vt:lpstr>常用概率分布</vt:lpstr>
      <vt:lpstr>常用概率分布</vt:lpstr>
      <vt:lpstr>常用概率分布</vt:lpstr>
      <vt:lpstr>混合分布</vt:lpstr>
      <vt:lpstr>常用函数的有用性质</vt:lpstr>
      <vt:lpstr>常用函数的有用性质</vt:lpstr>
      <vt:lpstr>其他</vt:lpstr>
      <vt:lpstr>信息论</vt:lpstr>
      <vt:lpstr>信息论</vt:lpstr>
      <vt:lpstr>信息论</vt:lpstr>
      <vt:lpstr>图模型</vt:lpstr>
      <vt:lpstr>图模型</vt:lpstr>
      <vt:lpstr>PowerPoint 演示文稿</vt:lpstr>
      <vt:lpstr>上溢和下溢</vt:lpstr>
      <vt:lpstr>上溢和下溢</vt:lpstr>
      <vt:lpstr>上溢和下溢</vt:lpstr>
      <vt:lpstr>调试策略</vt:lpstr>
      <vt:lpstr>病态条件</vt:lpstr>
      <vt:lpstr>基于梯度的优化方法（1维）</vt:lpstr>
      <vt:lpstr>基于梯度的优化方法（1维）</vt:lpstr>
      <vt:lpstr>基于梯度的优化方法（1维）</vt:lpstr>
      <vt:lpstr>基于梯度的优化方法（多维）</vt:lpstr>
      <vt:lpstr>基于梯度的优化方法（多维）</vt:lpstr>
      <vt:lpstr>二阶导数</vt:lpstr>
      <vt:lpstr>二阶导数</vt:lpstr>
      <vt:lpstr>二阶导数</vt:lpstr>
      <vt:lpstr>梯度下降的问题</vt:lpstr>
      <vt:lpstr>牛顿法</vt:lpstr>
      <vt:lpstr>约束优化</vt:lpstr>
      <vt:lpstr>KKT方法</vt:lpstr>
      <vt:lpstr>KKT方法的最优解</vt:lpstr>
      <vt:lpstr>线性最小二乘</vt:lpstr>
      <vt:lpstr>线性最小二乘（约束）</vt:lpstr>
      <vt:lpstr>PowerPoint 演示文稿</vt:lpstr>
      <vt:lpstr>机器学习</vt:lpstr>
      <vt:lpstr>机器学习</vt:lpstr>
      <vt:lpstr>机器学习</vt:lpstr>
      <vt:lpstr>示例：线性回归</vt:lpstr>
      <vt:lpstr>容量、过拟合和欠拟合</vt:lpstr>
      <vt:lpstr>容量、过拟合和欠拟合</vt:lpstr>
      <vt:lpstr>容量、过拟合和欠拟合</vt:lpstr>
      <vt:lpstr>容量、过拟合和欠拟合</vt:lpstr>
      <vt:lpstr>容量、过拟合和欠拟合</vt:lpstr>
      <vt:lpstr>容量、过拟合和欠拟合</vt:lpstr>
      <vt:lpstr>容量、过拟合和欠拟合</vt:lpstr>
      <vt:lpstr>没有免费午餐定理</vt:lpstr>
      <vt:lpstr>正则化</vt:lpstr>
      <vt:lpstr>正则化</vt:lpstr>
      <vt:lpstr>超参数和验证集</vt:lpstr>
      <vt:lpstr>交叉验证</vt:lpstr>
      <vt:lpstr>点估计、偏差与方差</vt:lpstr>
      <vt:lpstr>点估计、偏差与方差</vt:lpstr>
      <vt:lpstr>方差与标准差</vt:lpstr>
      <vt:lpstr>偏差和方差权衡</vt:lpstr>
      <vt:lpstr>偏差和方差权衡</vt:lpstr>
      <vt:lpstr>一致性</vt:lpstr>
      <vt:lpstr>估计准则—极大似然估计</vt:lpstr>
      <vt:lpstr>估计准则—极大似然估计</vt:lpstr>
      <vt:lpstr>最大似然的性质</vt:lpstr>
      <vt:lpstr>贝叶斯统计</vt:lpstr>
      <vt:lpstr>贝叶斯线性回归</vt:lpstr>
      <vt:lpstr>贝叶斯线性回归</vt:lpstr>
      <vt:lpstr>最大后验估计</vt:lpstr>
      <vt:lpstr>监督学习算法</vt:lpstr>
      <vt:lpstr>无监督学习算法</vt:lpstr>
      <vt:lpstr>主成分分析（PCA）</vt:lpstr>
      <vt:lpstr>主成分分析（PCA）</vt:lpstr>
      <vt:lpstr>K均值聚类</vt:lpstr>
      <vt:lpstr>随机梯度下降</vt:lpstr>
      <vt:lpstr>构建机器学习算法</vt:lpstr>
      <vt:lpstr>机器学习 与 深度学习</vt:lpstr>
      <vt:lpstr>机器学习 与 深度学习</vt:lpstr>
      <vt:lpstr>机器学习 与 深度学习</vt:lpstr>
      <vt:lpstr>机器学习 与 深度学习</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Dove Lian</dc:creator>
  <cp:lastModifiedBy>Dove Lian</cp:lastModifiedBy>
  <cp:revision>282</cp:revision>
  <dcterms:created xsi:type="dcterms:W3CDTF">2018-09-20T09:27:43Z</dcterms:created>
  <dcterms:modified xsi:type="dcterms:W3CDTF">2019-09-19T16:47:15Z</dcterms:modified>
</cp:coreProperties>
</file>